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7" r:id="rId2"/>
    <p:sldId id="322" r:id="rId3"/>
    <p:sldId id="356" r:id="rId4"/>
    <p:sldId id="338" r:id="rId5"/>
    <p:sldId id="345" r:id="rId6"/>
    <p:sldId id="354" r:id="rId7"/>
    <p:sldId id="359" r:id="rId8"/>
    <p:sldId id="358" r:id="rId9"/>
    <p:sldId id="347" r:id="rId10"/>
    <p:sldId id="337" r:id="rId11"/>
    <p:sldId id="361" r:id="rId12"/>
    <p:sldId id="362" r:id="rId13"/>
    <p:sldId id="360" r:id="rId14"/>
    <p:sldId id="363" r:id="rId15"/>
    <p:sldId id="357" r:id="rId16"/>
    <p:sldId id="355" r:id="rId17"/>
    <p:sldId id="341" r:id="rId18"/>
    <p:sldId id="343" r:id="rId19"/>
  </p:sldIdLst>
  <p:sldSz cx="9906000" cy="6858000" type="A4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53">
          <p15:clr>
            <a:srgbClr val="A4A3A4"/>
          </p15:clr>
        </p15:guide>
        <p15:guide id="2" pos="26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00497B"/>
    <a:srgbClr val="7DB5DA"/>
    <a:srgbClr val="BCE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4660"/>
  </p:normalViewPr>
  <p:slideViewPr>
    <p:cSldViewPr>
      <p:cViewPr>
        <p:scale>
          <a:sx n="99" d="100"/>
          <a:sy n="99" d="100"/>
        </p:scale>
        <p:origin x="24" y="-270"/>
      </p:cViewPr>
      <p:guideLst>
        <p:guide orient="horz" pos="1253"/>
        <p:guide pos="2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68" y="-72"/>
      </p:cViewPr>
      <p:guideLst>
        <p:guide orient="horz" pos="2969"/>
        <p:guide orient="horz" pos="3224"/>
        <p:guide pos="2256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5881EA60-4ED3-4419-8154-9FB2FD41BCDA}" type="datetimeFigureOut">
              <a:rPr lang="cs-CZ" smtClean="0"/>
              <a:t>9.3.2016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AAC46D15-9F9F-4E6C-801D-FC67843D2A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081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3A3700EE-20A8-4430-85CD-84C1647167A3}" type="datetimeFigureOut">
              <a:rPr lang="de-AT" smtClean="0"/>
              <a:t>09.03.2016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B367AEBA-A7FE-4463-AEC6-ABBE9E371BB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812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AEBA-A7FE-4463-AEC6-ABBE9E371BB7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1600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6A9050-81B3-48C7-A61D-4F5661E4E429}" type="slidenum">
              <a:rPr lang="de-AT" altLang="cs-CZ" smtClean="0"/>
              <a:pPr algn="r" eaLnBrk="1" hangingPunct="1">
                <a:spcBef>
                  <a:spcPct val="0"/>
                </a:spcBef>
              </a:pPr>
              <a:t>10</a:t>
            </a:fld>
            <a:endParaRPr lang="de-AT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71525"/>
            <a:ext cx="5535612" cy="3832225"/>
          </a:xfrm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69" y="4860378"/>
            <a:ext cx="5212564" cy="4606722"/>
          </a:xfrm>
          <a:noFill/>
        </p:spPr>
        <p:txBody>
          <a:bodyPr lIns="95458" tIns="47730" rIns="95458" bIns="47730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6A9050-81B3-48C7-A61D-4F5661E4E429}" type="slidenum">
              <a:rPr lang="de-AT" altLang="cs-CZ" smtClean="0"/>
              <a:pPr algn="r" eaLnBrk="1" hangingPunct="1">
                <a:spcBef>
                  <a:spcPct val="0"/>
                </a:spcBef>
              </a:pPr>
              <a:t>11</a:t>
            </a:fld>
            <a:endParaRPr lang="de-AT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71525"/>
            <a:ext cx="5535612" cy="3832225"/>
          </a:xfrm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69" y="4860378"/>
            <a:ext cx="5212564" cy="4606722"/>
          </a:xfrm>
          <a:noFill/>
        </p:spPr>
        <p:txBody>
          <a:bodyPr lIns="95458" tIns="47730" rIns="95458" bIns="47730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6A9050-81B3-48C7-A61D-4F5661E4E429}" type="slidenum">
              <a:rPr lang="de-AT" altLang="cs-CZ" smtClean="0"/>
              <a:pPr algn="r" eaLnBrk="1" hangingPunct="1">
                <a:spcBef>
                  <a:spcPct val="0"/>
                </a:spcBef>
              </a:pPr>
              <a:t>12</a:t>
            </a:fld>
            <a:endParaRPr lang="de-AT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71525"/>
            <a:ext cx="5535612" cy="3832225"/>
          </a:xfrm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69" y="4860378"/>
            <a:ext cx="5212564" cy="4606722"/>
          </a:xfrm>
          <a:noFill/>
        </p:spPr>
        <p:txBody>
          <a:bodyPr lIns="95458" tIns="47730" rIns="95458" bIns="47730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6A9050-81B3-48C7-A61D-4F5661E4E429}" type="slidenum">
              <a:rPr lang="de-AT" altLang="cs-CZ" smtClean="0"/>
              <a:pPr algn="r" eaLnBrk="1" hangingPunct="1">
                <a:spcBef>
                  <a:spcPct val="0"/>
                </a:spcBef>
              </a:pPr>
              <a:t>13</a:t>
            </a:fld>
            <a:endParaRPr lang="de-AT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71525"/>
            <a:ext cx="5535612" cy="3832225"/>
          </a:xfrm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69" y="4860378"/>
            <a:ext cx="5212564" cy="4606722"/>
          </a:xfrm>
          <a:noFill/>
        </p:spPr>
        <p:txBody>
          <a:bodyPr lIns="95458" tIns="47730" rIns="95458" bIns="47730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6A9050-81B3-48C7-A61D-4F5661E4E429}" type="slidenum">
              <a:rPr lang="de-AT" altLang="cs-CZ" smtClean="0"/>
              <a:pPr algn="r" eaLnBrk="1" hangingPunct="1">
                <a:spcBef>
                  <a:spcPct val="0"/>
                </a:spcBef>
              </a:pPr>
              <a:t>14</a:t>
            </a:fld>
            <a:endParaRPr lang="de-AT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71525"/>
            <a:ext cx="5535612" cy="3832225"/>
          </a:xfrm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69" y="4860378"/>
            <a:ext cx="5212564" cy="4606722"/>
          </a:xfrm>
          <a:noFill/>
        </p:spPr>
        <p:txBody>
          <a:bodyPr lIns="95458" tIns="47730" rIns="95458" bIns="47730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6A9050-81B3-48C7-A61D-4F5661E4E429}" type="slidenum">
              <a:rPr lang="de-AT" altLang="cs-CZ" smtClean="0"/>
              <a:pPr algn="r" eaLnBrk="1" hangingPunct="1">
                <a:spcBef>
                  <a:spcPct val="0"/>
                </a:spcBef>
              </a:pPr>
              <a:t>15</a:t>
            </a:fld>
            <a:endParaRPr lang="de-AT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71525"/>
            <a:ext cx="5535612" cy="3832225"/>
          </a:xfrm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69" y="4860378"/>
            <a:ext cx="5212564" cy="4606722"/>
          </a:xfrm>
          <a:noFill/>
        </p:spPr>
        <p:txBody>
          <a:bodyPr lIns="95458" tIns="47730" rIns="95458" bIns="47730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6A9050-81B3-48C7-A61D-4F5661E4E429}" type="slidenum">
              <a:rPr lang="de-AT" altLang="cs-CZ" smtClean="0"/>
              <a:pPr algn="r" eaLnBrk="1" hangingPunct="1">
                <a:spcBef>
                  <a:spcPct val="0"/>
                </a:spcBef>
              </a:pPr>
              <a:t>16</a:t>
            </a:fld>
            <a:endParaRPr lang="de-AT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71525"/>
            <a:ext cx="5535612" cy="3832225"/>
          </a:xfrm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69" y="4860378"/>
            <a:ext cx="5212564" cy="4606722"/>
          </a:xfrm>
          <a:noFill/>
        </p:spPr>
        <p:txBody>
          <a:bodyPr lIns="95458" tIns="47730" rIns="95458" bIns="47730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6A9050-81B3-48C7-A61D-4F5661E4E429}" type="slidenum">
              <a:rPr lang="de-AT" altLang="cs-CZ" smtClean="0"/>
              <a:pPr algn="r" eaLnBrk="1" hangingPunct="1">
                <a:spcBef>
                  <a:spcPct val="0"/>
                </a:spcBef>
              </a:pPr>
              <a:t>17</a:t>
            </a:fld>
            <a:endParaRPr lang="de-AT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71525"/>
            <a:ext cx="5535612" cy="3832225"/>
          </a:xfrm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69" y="4860378"/>
            <a:ext cx="5212564" cy="4606722"/>
          </a:xfrm>
          <a:noFill/>
        </p:spPr>
        <p:txBody>
          <a:bodyPr lIns="95458" tIns="47730" rIns="95458" bIns="47730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6A9050-81B3-48C7-A61D-4F5661E4E429}" type="slidenum">
              <a:rPr lang="de-AT" altLang="cs-CZ" smtClean="0"/>
              <a:pPr algn="r" eaLnBrk="1" hangingPunct="1">
                <a:spcBef>
                  <a:spcPct val="0"/>
                </a:spcBef>
              </a:pPr>
              <a:t>18</a:t>
            </a:fld>
            <a:endParaRPr lang="de-AT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71525"/>
            <a:ext cx="5535612" cy="3832225"/>
          </a:xfrm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69" y="4860378"/>
            <a:ext cx="5212564" cy="4606722"/>
          </a:xfrm>
          <a:noFill/>
        </p:spPr>
        <p:txBody>
          <a:bodyPr lIns="95458" tIns="47730" rIns="95458" bIns="47730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6A9050-81B3-48C7-A61D-4F5661E4E429}" type="slidenum">
              <a:rPr lang="de-AT" altLang="cs-CZ" smtClean="0"/>
              <a:pPr algn="r" eaLnBrk="1" hangingPunct="1">
                <a:spcBef>
                  <a:spcPct val="0"/>
                </a:spcBef>
              </a:pPr>
              <a:t>2</a:t>
            </a:fld>
            <a:endParaRPr lang="de-AT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71525"/>
            <a:ext cx="5535612" cy="3832225"/>
          </a:xfrm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69" y="4860378"/>
            <a:ext cx="5212564" cy="4606722"/>
          </a:xfrm>
          <a:noFill/>
        </p:spPr>
        <p:txBody>
          <a:bodyPr lIns="95458" tIns="47730" rIns="95458" bIns="47730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6A9050-81B3-48C7-A61D-4F5661E4E429}" type="slidenum">
              <a:rPr lang="de-AT" altLang="cs-CZ" smtClean="0"/>
              <a:pPr algn="r" eaLnBrk="1" hangingPunct="1">
                <a:spcBef>
                  <a:spcPct val="0"/>
                </a:spcBef>
              </a:pPr>
              <a:t>3</a:t>
            </a:fld>
            <a:endParaRPr lang="de-AT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71525"/>
            <a:ext cx="5535612" cy="3832225"/>
          </a:xfrm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69" y="4860378"/>
            <a:ext cx="5212564" cy="4606722"/>
          </a:xfrm>
          <a:noFill/>
        </p:spPr>
        <p:txBody>
          <a:bodyPr lIns="95458" tIns="47730" rIns="95458" bIns="47730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6A9050-81B3-48C7-A61D-4F5661E4E429}" type="slidenum">
              <a:rPr lang="de-AT" altLang="cs-CZ" smtClean="0"/>
              <a:pPr algn="r" eaLnBrk="1" hangingPunct="1">
                <a:spcBef>
                  <a:spcPct val="0"/>
                </a:spcBef>
              </a:pPr>
              <a:t>4</a:t>
            </a:fld>
            <a:endParaRPr lang="de-AT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71525"/>
            <a:ext cx="5535612" cy="3832225"/>
          </a:xfrm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69" y="4860378"/>
            <a:ext cx="5212564" cy="4606722"/>
          </a:xfrm>
          <a:noFill/>
        </p:spPr>
        <p:txBody>
          <a:bodyPr lIns="95458" tIns="47730" rIns="95458" bIns="47730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6A9050-81B3-48C7-A61D-4F5661E4E429}" type="slidenum">
              <a:rPr lang="de-AT" altLang="cs-CZ" smtClean="0"/>
              <a:pPr algn="r" eaLnBrk="1" hangingPunct="1">
                <a:spcBef>
                  <a:spcPct val="0"/>
                </a:spcBef>
              </a:pPr>
              <a:t>5</a:t>
            </a:fld>
            <a:endParaRPr lang="de-AT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71525"/>
            <a:ext cx="5535612" cy="3832225"/>
          </a:xfrm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69" y="4860378"/>
            <a:ext cx="5212564" cy="4606722"/>
          </a:xfrm>
          <a:noFill/>
        </p:spPr>
        <p:txBody>
          <a:bodyPr lIns="95458" tIns="47730" rIns="95458" bIns="47730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6A9050-81B3-48C7-A61D-4F5661E4E429}" type="slidenum">
              <a:rPr lang="de-AT" altLang="cs-CZ" smtClean="0"/>
              <a:pPr algn="r" eaLnBrk="1" hangingPunct="1">
                <a:spcBef>
                  <a:spcPct val="0"/>
                </a:spcBef>
              </a:pPr>
              <a:t>6</a:t>
            </a:fld>
            <a:endParaRPr lang="de-AT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71525"/>
            <a:ext cx="5535612" cy="3832225"/>
          </a:xfrm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69" y="4860378"/>
            <a:ext cx="5212564" cy="4606722"/>
          </a:xfrm>
          <a:noFill/>
        </p:spPr>
        <p:txBody>
          <a:bodyPr lIns="95458" tIns="47730" rIns="95458" bIns="47730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6A9050-81B3-48C7-A61D-4F5661E4E429}" type="slidenum">
              <a:rPr lang="de-AT" altLang="cs-CZ" smtClean="0"/>
              <a:pPr algn="r" eaLnBrk="1" hangingPunct="1">
                <a:spcBef>
                  <a:spcPct val="0"/>
                </a:spcBef>
              </a:pPr>
              <a:t>7</a:t>
            </a:fld>
            <a:endParaRPr lang="de-AT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71525"/>
            <a:ext cx="5535612" cy="3832225"/>
          </a:xfrm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69" y="4860378"/>
            <a:ext cx="5212564" cy="4606722"/>
          </a:xfrm>
          <a:noFill/>
        </p:spPr>
        <p:txBody>
          <a:bodyPr lIns="95458" tIns="47730" rIns="95458" bIns="47730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6A9050-81B3-48C7-A61D-4F5661E4E429}" type="slidenum">
              <a:rPr lang="de-AT" altLang="cs-CZ" smtClean="0"/>
              <a:pPr algn="r" eaLnBrk="1" hangingPunct="1">
                <a:spcBef>
                  <a:spcPct val="0"/>
                </a:spcBef>
              </a:pPr>
              <a:t>8</a:t>
            </a:fld>
            <a:endParaRPr lang="de-AT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71525"/>
            <a:ext cx="5535612" cy="3832225"/>
          </a:xfrm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69" y="4860378"/>
            <a:ext cx="5212564" cy="4606722"/>
          </a:xfrm>
          <a:noFill/>
        </p:spPr>
        <p:txBody>
          <a:bodyPr lIns="95458" tIns="47730" rIns="95458" bIns="47730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6A9050-81B3-48C7-A61D-4F5661E4E429}" type="slidenum">
              <a:rPr lang="de-AT" altLang="cs-CZ" smtClean="0"/>
              <a:pPr algn="r" eaLnBrk="1" hangingPunct="1">
                <a:spcBef>
                  <a:spcPct val="0"/>
                </a:spcBef>
              </a:pPr>
              <a:t>9</a:t>
            </a:fld>
            <a:endParaRPr lang="de-AT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71525"/>
            <a:ext cx="5535612" cy="3832225"/>
          </a:xfrm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69" y="4860378"/>
            <a:ext cx="5212564" cy="4606722"/>
          </a:xfrm>
          <a:noFill/>
        </p:spPr>
        <p:txBody>
          <a:bodyPr lIns="95458" tIns="47730" rIns="95458" bIns="47730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 userDrawn="1"/>
        </p:nvSpPr>
        <p:spPr>
          <a:xfrm>
            <a:off x="432000" y="252000"/>
            <a:ext cx="8967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Mylogo is member of Erste Group (this is optional: please cancel completely from the Master, if not needed or just cancel this info)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2"/>
          <a:stretch/>
        </p:blipFill>
        <p:spPr>
          <a:xfrm>
            <a:off x="0" y="0"/>
            <a:ext cx="9903600" cy="6858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432000" y="1079999"/>
            <a:ext cx="8967600" cy="18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de-AT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432000" y="2880000"/>
            <a:ext cx="8967600" cy="235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509120"/>
            <a:ext cx="8967788" cy="720154"/>
          </a:xfrm>
        </p:spPr>
        <p:txBody>
          <a:bodyPr>
            <a:normAutofit/>
          </a:bodyPr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Optional information</a:t>
            </a:r>
            <a:endParaRPr lang="de-AT"/>
          </a:p>
        </p:txBody>
      </p:sp>
      <p:sp>
        <p:nvSpPr>
          <p:cNvPr id="25" name="Datumsplatzhalter 3"/>
          <p:cNvSpPr>
            <a:spLocks noGrp="1"/>
          </p:cNvSpPr>
          <p:nvPr>
            <p:ph type="dt" sz="half" idx="2"/>
          </p:nvPr>
        </p:nvSpPr>
        <p:spPr>
          <a:xfrm>
            <a:off x="7527600" y="6192000"/>
            <a:ext cx="1152000" cy="27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00497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290AEC6-0111-404E-B380-A48324C94932}" type="datetime4">
              <a:rPr lang="cs-CZ" smtClean="0"/>
              <a:t>9. března 2016</a:t>
            </a:fld>
            <a:endParaRPr lang="de-AT"/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399200" y="6192000"/>
            <a:ext cx="2948400" cy="27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00497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AT" smtClean="0"/>
              <a:t>Dámský investiční klub</a:t>
            </a:r>
            <a:endParaRPr lang="de-AT"/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859600" y="6192000"/>
            <a:ext cx="540000" cy="27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00497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4B2EBC4-1ECC-42E0-B15C-79C76529A1A4}" type="slidenum">
              <a:rPr lang="de-DE" smtClean="0"/>
              <a:pPr/>
              <a:t>‹#›</a:t>
            </a:fld>
            <a:endParaRPr lang="de-AT"/>
          </a:p>
        </p:txBody>
      </p:sp>
      <p:pic>
        <p:nvPicPr>
          <p:cNvPr id="14" name="Picture 2" descr="K:\OE0969\Communications und PR\Refreshment_Brand_Assets\Brand-Refreshment\EAM_Group - office usag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0" y="6093296"/>
            <a:ext cx="1263600" cy="4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11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13jhoc\Desktop\upward-arrow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b="4838"/>
          <a:stretch/>
        </p:blipFill>
        <p:spPr bwMode="auto">
          <a:xfrm>
            <a:off x="2704" y="-14996"/>
            <a:ext cx="99085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2000" y="1079999"/>
            <a:ext cx="8967600" cy="1800000"/>
          </a:xfrm>
        </p:spPr>
        <p:txBody>
          <a:bodyPr>
            <a:normAutofit/>
          </a:bodyPr>
          <a:lstStyle>
            <a:lvl1pPr>
              <a:defRPr lang="de-AT" sz="3200" b="1" kern="1200" dirty="0">
                <a:solidFill>
                  <a:srgbClr val="0049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2000" y="2879521"/>
            <a:ext cx="8967600" cy="2358000"/>
          </a:xfrm>
        </p:spPr>
        <p:txBody>
          <a:bodyPr>
            <a:normAutofit/>
          </a:bodyPr>
          <a:lstStyle>
            <a:lvl1pPr marL="0" indent="0" algn="l">
              <a:buNone/>
              <a:defRPr lang="de-DE" sz="2400" b="0" kern="1200" dirty="0" smtClean="0">
                <a:solidFill>
                  <a:srgbClr val="0049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0502" y="4221088"/>
            <a:ext cx="8967788" cy="720154"/>
          </a:xfrm>
        </p:spPr>
        <p:txBody>
          <a:bodyPr>
            <a:normAutofit/>
          </a:bodyPr>
          <a:lstStyle>
            <a:lvl1pPr>
              <a:defRPr lang="de-AT" sz="1000" b="0" kern="1200" dirty="0">
                <a:solidFill>
                  <a:srgbClr val="0049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Optional </a:t>
            </a:r>
            <a:r>
              <a:rPr lang="de-DE" dirty="0" err="1" smtClean="0"/>
              <a:t>information</a:t>
            </a:r>
            <a:endParaRPr lang="de-AT" dirty="0"/>
          </a:p>
        </p:txBody>
      </p:sp>
      <p:sp>
        <p:nvSpPr>
          <p:cNvPr id="23" name="Datumsplatzhalter 3"/>
          <p:cNvSpPr>
            <a:spLocks noGrp="1"/>
          </p:cNvSpPr>
          <p:nvPr>
            <p:ph type="dt" sz="half" idx="2"/>
          </p:nvPr>
        </p:nvSpPr>
        <p:spPr>
          <a:xfrm>
            <a:off x="7527600" y="6192000"/>
            <a:ext cx="1152000" cy="27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0C9FFA-EE74-469D-B271-9854302CBFBB}" type="datetime4">
              <a:rPr lang="cs-CZ" smtClean="0"/>
              <a:t>9. března 2016</a:t>
            </a:fld>
            <a:endParaRPr lang="de-AT"/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399200" y="6192000"/>
            <a:ext cx="2948400" cy="27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AT" smtClean="0"/>
              <a:t>Dámský investiční klub</a:t>
            </a:r>
            <a:endParaRPr lang="de-AT"/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859600" y="6192000"/>
            <a:ext cx="540000" cy="27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4B2EBC4-1ECC-42E0-B15C-79C76529A1A4}" type="slidenum">
              <a:rPr lang="de-DE" smtClean="0"/>
              <a:pPr/>
              <a:t>‹#›</a:t>
            </a:fld>
            <a:endParaRPr lang="de-AT"/>
          </a:p>
        </p:txBody>
      </p:sp>
      <p:pic>
        <p:nvPicPr>
          <p:cNvPr id="12" name="Picture 2" descr="K:\OE0969\Communications und PR\Refreshment_Brand_Assets\Brand-Refreshment\EAM_Group - office usag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0" y="6093296"/>
            <a:ext cx="1263600" cy="4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510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1967-D20F-4FA0-A769-B533BF92A77A}" type="datetime4">
              <a:rPr lang="cs-CZ" smtClean="0"/>
              <a:t>9. března 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Dámský investiční klub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EBC4-1ECC-42E0-B15C-79C76529A1A4}" type="slidenum">
              <a:rPr lang="de-DE" sz="10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de-AT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8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B50A-33BD-4C28-9F18-DB2C71244B4E}" type="datetime4">
              <a:rPr lang="cs-CZ" smtClean="0"/>
              <a:t>9. března 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Dámský investiční klub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34E4-5BF1-4CAA-B304-C235E813B3E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728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2000" y="1628800"/>
            <a:ext cx="4320000" cy="405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9600" y="1628800"/>
            <a:ext cx="4320000" cy="405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D1D4-F478-47B6-B354-5C6255372907}" type="datetime4">
              <a:rPr lang="cs-CZ" smtClean="0"/>
              <a:t>9. března 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Dámský investiční klub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34E4-5BF1-4CAA-B304-C235E813B3E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446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5925" y="1629138"/>
            <a:ext cx="4320000" cy="720000"/>
          </a:xfrm>
        </p:spPr>
        <p:txBody>
          <a:bodyPr anchor="t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16496" y="2348880"/>
            <a:ext cx="4320000" cy="323112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25008" y="1629138"/>
            <a:ext cx="4320000" cy="720000"/>
          </a:xfrm>
        </p:spPr>
        <p:txBody>
          <a:bodyPr anchor="t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25008" y="2348880"/>
            <a:ext cx="4320000" cy="323112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B32C-1483-4F19-9432-CEA9A6F68102}" type="datetime4">
              <a:rPr lang="cs-CZ" smtClean="0"/>
              <a:t>9. března 2016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Dámský investiční klub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34E4-5BF1-4CAA-B304-C235E813B3E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302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DFC6-E0B5-4FF6-9FDE-FD2CF6DCA1E8}" type="datetime4">
              <a:rPr lang="cs-CZ" smtClean="0"/>
              <a:t>9. března 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Dámský investiční klub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34E4-5BF1-4CAA-B304-C235E813B3E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346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9937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95300" y="1412875"/>
            <a:ext cx="4375150" cy="46085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412875"/>
            <a:ext cx="4375150" cy="46085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40E2B-B6D4-4461-B841-0272238993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Dámský investiční klub</a:t>
            </a:r>
            <a:endParaRPr lang="cs-CZ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174B-BF53-4F28-A377-EAFA0C5E91E0}" type="datetime4">
              <a:rPr lang="cs-CZ" smtClean="0"/>
              <a:t>9. března 2016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87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2000" y="252000"/>
            <a:ext cx="8967600" cy="9447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2000" y="1628800"/>
            <a:ext cx="8967600" cy="405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27600" y="6192000"/>
            <a:ext cx="1152000" cy="27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8C5AB2-7FB0-4342-8F84-9641AD250B2C}" type="datetime4">
              <a:rPr lang="cs-CZ" smtClean="0"/>
              <a:t>9. března 2016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399200" y="6192000"/>
            <a:ext cx="2948400" cy="27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AT" smtClean="0"/>
              <a:t>Dámský investiční klub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859600" y="6192000"/>
            <a:ext cx="540000" cy="27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4B2EBC4-1ECC-42E0-B15C-79C76529A1A4}" type="slidenum">
              <a:rPr lang="de-DE" sz="10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de-AT" sz="1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432000" y="5994000"/>
            <a:ext cx="8967600" cy="0"/>
          </a:xfrm>
          <a:prstGeom prst="line">
            <a:avLst/>
          </a:prstGeom>
          <a:ln w="12700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K:\OE0969\Communications und PR\Refreshment_Brand_Assets\Brand-Refreshment\EAM_Group - office usag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0" y="6093296"/>
            <a:ext cx="1263600" cy="4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4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0" r:id="rId4"/>
    <p:sldLayoutId id="2147483652" r:id="rId5"/>
    <p:sldLayoutId id="2147483653" r:id="rId6"/>
    <p:sldLayoutId id="2147483655" r:id="rId7"/>
    <p:sldLayoutId id="2147483662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497B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00497B"/>
          </a:solidFill>
          <a:latin typeface="Arial" pitchFamily="34" charset="0"/>
          <a:ea typeface="+mn-ea"/>
          <a:cs typeface="Arial" pitchFamily="34" charset="0"/>
        </a:defRPr>
      </a:lvl1pPr>
      <a:lvl2pPr marL="179388" indent="-179388" algn="l" defTabSz="914400" rtl="0" eaLnBrk="1" latinLnBrk="0" hangingPunct="1">
        <a:spcBef>
          <a:spcPct val="20000"/>
        </a:spcBef>
        <a:buClr>
          <a:srgbClr val="E30613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36575" indent="-179388" algn="l" defTabSz="914400" rtl="0" eaLnBrk="1" latinLnBrk="0" hangingPunct="1">
        <a:spcBef>
          <a:spcPct val="20000"/>
        </a:spcBef>
        <a:buClr>
          <a:srgbClr val="E30613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93763" indent="-177800" algn="l" defTabSz="914400" rtl="0" eaLnBrk="1" latinLnBrk="0" hangingPunct="1">
        <a:spcBef>
          <a:spcPct val="20000"/>
        </a:spcBef>
        <a:buClr>
          <a:srgbClr val="E30613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te-am.cz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6496" y="1556792"/>
            <a:ext cx="4536504" cy="2448272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Život je krásný a co investování?</a:t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>EAM Česká republika</a:t>
            </a:r>
            <a:endParaRPr lang="de-AT" sz="3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32000" y="4509120"/>
            <a:ext cx="5025056" cy="720154"/>
          </a:xfrm>
        </p:spPr>
        <p:txBody>
          <a:bodyPr>
            <a:normAutofit/>
          </a:bodyPr>
          <a:lstStyle/>
          <a:p>
            <a:r>
              <a:rPr lang="cs-CZ" sz="2000" dirty="0" smtClean="0"/>
              <a:t>Radim </a:t>
            </a:r>
            <a:r>
              <a:rPr lang="cs-CZ" sz="2000" dirty="0" err="1" smtClean="0"/>
              <a:t>Kramule</a:t>
            </a:r>
            <a:endParaRPr lang="de-AT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96" y="3284984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4736976" y="6381328"/>
            <a:ext cx="540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C1BAAE6-8BDA-45C7-A4EC-EFFEB2836A30}" type="slidenum">
              <a:rPr lang="cs-CZ" altLang="cs-CZ" sz="1200" smtClean="0"/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cs-CZ" altLang="cs-CZ" sz="1200" smtClean="0"/>
          </a:p>
        </p:txBody>
      </p:sp>
      <p:sp>
        <p:nvSpPr>
          <p:cNvPr id="10243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512471" y="6093296"/>
            <a:ext cx="29484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200" smtClean="0"/>
              <a:t>Dámský investiční klub</a:t>
            </a:r>
          </a:p>
        </p:txBody>
      </p:sp>
      <p:sp>
        <p:nvSpPr>
          <p:cNvPr id="10244" name="Zástupný symbol pro datum 6"/>
          <p:cNvSpPr>
            <a:spLocks noGrp="1"/>
          </p:cNvSpPr>
          <p:nvPr>
            <p:ph type="dt" sz="quarter" idx="12"/>
          </p:nvPr>
        </p:nvSpPr>
        <p:spPr>
          <a:xfrm>
            <a:off x="8299158" y="6381328"/>
            <a:ext cx="1152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FA64E37-6746-476F-BE68-F1A9D7D3EBF4}" type="datetime4">
              <a:rPr lang="cs-CZ" altLang="cs-CZ" sz="1200" smtClean="0"/>
              <a:t>9. března 2016</a:t>
            </a:fld>
            <a:endParaRPr lang="cs-CZ" altLang="cs-CZ" sz="12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54" y="98876"/>
            <a:ext cx="8915400" cy="993775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cs-CZ" altLang="cs-CZ" dirty="0"/>
              <a:t>Efekt pravidelného investování</a:t>
            </a:r>
            <a:endParaRPr lang="cs-CZ" altLang="cs-CZ" dirty="0" smtClean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6496" y="5577755"/>
            <a:ext cx="900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200" i="1" dirty="0">
                <a:latin typeface="Arial CE" pitchFamily="34" charset="0"/>
              </a:rPr>
              <a:t>Zdroj: </a:t>
            </a:r>
            <a:r>
              <a:rPr lang="cs-CZ" altLang="cs-CZ" sz="1200" i="1" dirty="0" err="1">
                <a:latin typeface="Arial CE" pitchFamily="34" charset="0"/>
              </a:rPr>
              <a:t>Bloomberg</a:t>
            </a:r>
            <a:r>
              <a:rPr lang="cs-CZ" altLang="cs-CZ" sz="1200" i="1" dirty="0">
                <a:latin typeface="Arial CE" pitchFamily="34" charset="0"/>
              </a:rPr>
              <a:t>, výpočty </a:t>
            </a:r>
            <a:r>
              <a:rPr lang="cs-CZ" altLang="cs-CZ" sz="1200" i="1" dirty="0" smtClean="0">
                <a:latin typeface="Arial CE" pitchFamily="34" charset="0"/>
              </a:rPr>
              <a:t>EAM ČR </a:t>
            </a:r>
            <a:r>
              <a:rPr lang="cs-CZ" altLang="cs-CZ" sz="1200" i="1" dirty="0">
                <a:latin typeface="Arial CE" pitchFamily="34" charset="0"/>
              </a:rPr>
              <a:t>– upraveno o náklady měnového zajištění</a:t>
            </a:r>
            <a:r>
              <a:rPr lang="en-US" altLang="cs-CZ" sz="1200" i="1" dirty="0">
                <a:latin typeface="Arial CE" pitchFamily="34" charset="0"/>
              </a:rPr>
              <a:t>, </a:t>
            </a:r>
            <a:r>
              <a:rPr lang="cs-CZ" altLang="cs-CZ" sz="1200" i="1" dirty="0">
                <a:latin typeface="Arial CE" pitchFamily="34" charset="0"/>
              </a:rPr>
              <a:t>náklady na správu fondu jsou obsaženy ve výpočtu zhodnocení fondu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091885"/>
            <a:ext cx="7488832" cy="448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2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4736976" y="6381328"/>
            <a:ext cx="540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C1BAAE6-8BDA-45C7-A4EC-EFFEB2836A30}" type="slidenum">
              <a:rPr lang="cs-CZ" altLang="cs-CZ" sz="1200" smtClean="0"/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cs-CZ" altLang="cs-CZ" sz="1200" smtClean="0"/>
          </a:p>
        </p:txBody>
      </p:sp>
      <p:sp>
        <p:nvSpPr>
          <p:cNvPr id="10243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512471" y="6093296"/>
            <a:ext cx="29484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200" smtClean="0"/>
              <a:t>Dámský investiční klub</a:t>
            </a:r>
          </a:p>
        </p:txBody>
      </p:sp>
      <p:sp>
        <p:nvSpPr>
          <p:cNvPr id="10244" name="Zástupný symbol pro datum 6"/>
          <p:cNvSpPr>
            <a:spLocks noGrp="1"/>
          </p:cNvSpPr>
          <p:nvPr>
            <p:ph type="dt" sz="quarter" idx="12"/>
          </p:nvPr>
        </p:nvSpPr>
        <p:spPr>
          <a:xfrm>
            <a:off x="8299158" y="6381328"/>
            <a:ext cx="1152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FA64E37-6746-476F-BE68-F1A9D7D3EBF4}" type="datetime4">
              <a:rPr lang="cs-CZ" altLang="cs-CZ" sz="1200" smtClean="0"/>
              <a:t>9. března 2016</a:t>
            </a:fld>
            <a:endParaRPr lang="cs-CZ" altLang="cs-CZ" sz="12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502096" y="98111"/>
            <a:ext cx="8915400" cy="81061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cs-CZ" altLang="cs-CZ" dirty="0" smtClean="0"/>
              <a:t>Jak jsou na tom s investicemi bohatí a </a:t>
            </a:r>
            <a:r>
              <a:rPr lang="cs-CZ" altLang="cs-CZ" dirty="0" smtClean="0"/>
              <a:t>střadatelé vyspělých zemí?</a:t>
            </a:r>
            <a:endParaRPr lang="cs-CZ" altLang="cs-CZ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6993" y="980728"/>
            <a:ext cx="8839869" cy="5040560"/>
          </a:xfrm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ct val="10000"/>
              </a:spcBef>
              <a:spcAft>
                <a:spcPct val="10000"/>
              </a:spcAft>
              <a:buNone/>
            </a:pPr>
            <a:endParaRPr lang="cs-CZ" altLang="cs-CZ" sz="1600" dirty="0"/>
          </a:p>
          <a:p>
            <a:pPr marL="0" lvl="1" indent="0">
              <a:spcBef>
                <a:spcPct val="10000"/>
              </a:spcBef>
              <a:spcAft>
                <a:spcPct val="10000"/>
              </a:spcAft>
              <a:buNone/>
            </a:pPr>
            <a:endParaRPr lang="cs-CZ" altLang="cs-CZ" sz="1600" dirty="0" smtClean="0"/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endParaRPr lang="cs-CZ" altLang="cs-CZ" sz="1600" dirty="0"/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endParaRPr lang="cs-CZ" altLang="cs-CZ" sz="1600" dirty="0" smtClean="0"/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endParaRPr lang="cs-CZ" altLang="cs-CZ" sz="1600" dirty="0"/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endParaRPr lang="cs-CZ" altLang="cs-CZ" sz="1600" dirty="0" smtClean="0"/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endParaRPr lang="cs-CZ" altLang="cs-CZ" sz="1600" dirty="0"/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endParaRPr lang="cs-CZ" altLang="cs-CZ" sz="1600" dirty="0" smtClean="0"/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endParaRPr lang="cs-CZ" altLang="cs-CZ" sz="1600" dirty="0"/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endParaRPr lang="cs-CZ" altLang="cs-CZ" sz="1600" dirty="0" smtClean="0"/>
          </a:p>
          <a:p>
            <a:pPr marL="0" lvl="1" indent="0">
              <a:spcBef>
                <a:spcPct val="10000"/>
              </a:spcBef>
              <a:spcAft>
                <a:spcPct val="10000"/>
              </a:spcAft>
              <a:buNone/>
            </a:pPr>
            <a:endParaRPr lang="cs-CZ" altLang="cs-CZ" sz="1600" dirty="0" smtClean="0"/>
          </a:p>
          <a:p>
            <a:pPr marL="0" lvl="1" indent="0">
              <a:spcBef>
                <a:spcPct val="10000"/>
              </a:spcBef>
              <a:spcAft>
                <a:spcPct val="10000"/>
              </a:spcAft>
              <a:buNone/>
            </a:pPr>
            <a:endParaRPr lang="cs-CZ" altLang="cs-CZ" sz="1600" dirty="0"/>
          </a:p>
          <a:p>
            <a:pPr marL="0" lvl="1" indent="0">
              <a:spcBef>
                <a:spcPct val="10000"/>
              </a:spcBef>
              <a:spcAft>
                <a:spcPct val="10000"/>
              </a:spcAft>
              <a:buNone/>
            </a:pPr>
            <a:endParaRPr lang="cs-CZ" altLang="cs-CZ" sz="1600" dirty="0"/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endParaRPr lang="cs-CZ" altLang="cs-CZ" sz="1600" dirty="0" smtClean="0"/>
          </a:p>
          <a:p>
            <a:pPr marL="0" lvl="1" indent="0">
              <a:spcBef>
                <a:spcPct val="10000"/>
              </a:spcBef>
              <a:spcAft>
                <a:spcPct val="10000"/>
              </a:spcAft>
              <a:buNone/>
            </a:pPr>
            <a:endParaRPr lang="cs-CZ" altLang="cs-CZ" sz="1600" dirty="0"/>
          </a:p>
          <a:p>
            <a:pPr marL="0" lvl="1" indent="0">
              <a:spcBef>
                <a:spcPct val="10000"/>
              </a:spcBef>
              <a:spcAft>
                <a:spcPct val="10000"/>
              </a:spcAft>
              <a:buNone/>
            </a:pPr>
            <a:endParaRPr lang="cs-CZ" altLang="cs-CZ" sz="2200" i="1" dirty="0" smtClean="0">
              <a:solidFill>
                <a:srgbClr val="FF0000"/>
              </a:solidFill>
            </a:endParaRPr>
          </a:p>
          <a:p>
            <a:pPr marL="0" lvl="1" indent="0">
              <a:spcBef>
                <a:spcPct val="10000"/>
              </a:spcBef>
              <a:spcAft>
                <a:spcPct val="10000"/>
              </a:spcAft>
              <a:buNone/>
            </a:pPr>
            <a:r>
              <a:rPr lang="cs-CZ" altLang="cs-CZ" sz="2200" i="1" dirty="0" smtClean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2200" i="1" dirty="0" smtClean="0">
                <a:solidFill>
                  <a:srgbClr val="FF0000"/>
                </a:solidFill>
              </a:rPr>
              <a:t>Otázka: kolik boháčů z indexu </a:t>
            </a:r>
            <a:r>
              <a:rPr lang="cs-CZ" altLang="cs-CZ" sz="2200" i="1" dirty="0" err="1" smtClean="0">
                <a:solidFill>
                  <a:srgbClr val="FF0000"/>
                </a:solidFill>
              </a:rPr>
              <a:t>Forbes</a:t>
            </a:r>
            <a:r>
              <a:rPr lang="cs-CZ" altLang="cs-CZ" sz="2200" i="1" dirty="0" smtClean="0">
                <a:solidFill>
                  <a:srgbClr val="FF0000"/>
                </a:solidFill>
              </a:rPr>
              <a:t> 400 nejbohatších lidí roku 1982 na něm bylo o 24 let později?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052736"/>
            <a:ext cx="4334363" cy="328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73188" y="4366642"/>
            <a:ext cx="33241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200" i="1" dirty="0">
                <a:latin typeface="Arial CE" pitchFamily="34" charset="0"/>
              </a:rPr>
              <a:t>Zdroj: </a:t>
            </a:r>
            <a:r>
              <a:rPr lang="cs-CZ" altLang="cs-CZ" sz="1200" i="1" dirty="0" err="1" smtClean="0">
                <a:latin typeface="Arial CE" pitchFamily="34" charset="0"/>
              </a:rPr>
              <a:t>Businessinsider</a:t>
            </a:r>
            <a:endParaRPr lang="cs-CZ" altLang="cs-CZ" sz="1200" i="1" dirty="0">
              <a:latin typeface="Arial CE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63" y="1052736"/>
            <a:ext cx="4416108" cy="328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941062" y="4360337"/>
            <a:ext cx="33241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200" i="1" dirty="0">
                <a:latin typeface="Arial CE" pitchFamily="34" charset="0"/>
              </a:rPr>
              <a:t>Zdroj: </a:t>
            </a:r>
            <a:r>
              <a:rPr lang="cs-CZ" altLang="cs-CZ" sz="1200" i="1" dirty="0" smtClean="0">
                <a:latin typeface="Arial CE" pitchFamily="34" charset="0"/>
              </a:rPr>
              <a:t>OECD, Asociace penz. </a:t>
            </a:r>
            <a:r>
              <a:rPr lang="cs-CZ" altLang="cs-CZ" sz="1200" i="1" dirty="0">
                <a:latin typeface="Arial CE" pitchFamily="34" charset="0"/>
              </a:rPr>
              <a:t>f</a:t>
            </a:r>
            <a:r>
              <a:rPr lang="cs-CZ" altLang="cs-CZ" sz="1200" i="1" dirty="0" smtClean="0">
                <a:latin typeface="Arial CE" pitchFamily="34" charset="0"/>
              </a:rPr>
              <a:t>ondů ČR</a:t>
            </a:r>
            <a:endParaRPr lang="cs-CZ" altLang="cs-CZ" sz="1200" i="1" dirty="0">
              <a:latin typeface="Arial CE" pitchFamily="34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9245" y="4623167"/>
            <a:ext cx="8743636" cy="523045"/>
          </a:xfrm>
        </p:spPr>
        <p:txBody>
          <a:bodyPr>
            <a:normAutofit/>
          </a:bodyPr>
          <a:lstStyle/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1500" dirty="0" smtClean="0"/>
              <a:t>Nutno podotknout, že nízké zastoupení akcií v penzijních fondech ČR je důsledkem zákonné garance kladné nuly v každém kalendářním roce (po reformě fondů se struktura pomalu mění)</a:t>
            </a:r>
            <a:endParaRPr lang="cs-CZ" altLang="cs-CZ" sz="4800" i="1" dirty="0" smtClean="0"/>
          </a:p>
        </p:txBody>
      </p:sp>
    </p:spTree>
    <p:extLst>
      <p:ext uri="{BB962C8B-B14F-4D97-AF65-F5344CB8AC3E}">
        <p14:creationId xmlns:p14="http://schemas.microsoft.com/office/powerpoint/2010/main" val="16133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4736976" y="6381328"/>
            <a:ext cx="540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C1BAAE6-8BDA-45C7-A4EC-EFFEB2836A30}" type="slidenum">
              <a:rPr lang="cs-CZ" altLang="cs-CZ" sz="1200" smtClean="0"/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cs-CZ" altLang="cs-CZ" sz="1200" smtClean="0"/>
          </a:p>
        </p:txBody>
      </p:sp>
      <p:sp>
        <p:nvSpPr>
          <p:cNvPr id="10243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512471" y="6093296"/>
            <a:ext cx="29484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200" smtClean="0"/>
              <a:t>Dámský investiční klub</a:t>
            </a:r>
          </a:p>
        </p:txBody>
      </p:sp>
      <p:sp>
        <p:nvSpPr>
          <p:cNvPr id="10244" name="Zástupný symbol pro datum 6"/>
          <p:cNvSpPr>
            <a:spLocks noGrp="1"/>
          </p:cNvSpPr>
          <p:nvPr>
            <p:ph type="dt" sz="quarter" idx="12"/>
          </p:nvPr>
        </p:nvSpPr>
        <p:spPr>
          <a:xfrm>
            <a:off x="8299158" y="6381328"/>
            <a:ext cx="1152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FA64E37-6746-476F-BE68-F1A9D7D3EBF4}" type="datetime4">
              <a:rPr lang="cs-CZ" altLang="cs-CZ" sz="1200" smtClean="0"/>
              <a:t>9. března 2016</a:t>
            </a:fld>
            <a:endParaRPr lang="cs-CZ" altLang="cs-CZ" sz="12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502096" y="98110"/>
            <a:ext cx="8915400" cy="993775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cs-CZ" altLang="cs-CZ" dirty="0" err="1" smtClean="0"/>
              <a:t>Forbes</a:t>
            </a:r>
            <a:r>
              <a:rPr lang="cs-CZ" altLang="cs-CZ" dirty="0" smtClean="0"/>
              <a:t> 400 - odpověď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6993" y="1124744"/>
            <a:ext cx="8839869" cy="4425581"/>
          </a:xfrm>
        </p:spPr>
        <p:txBody>
          <a:bodyPr>
            <a:normAutofit/>
          </a:bodyPr>
          <a:lstStyle/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4800" dirty="0" smtClean="0"/>
              <a:t> Správně </a:t>
            </a:r>
            <a:r>
              <a:rPr lang="cs-CZ" altLang="cs-CZ" sz="4800" b="1" dirty="0" smtClean="0">
                <a:solidFill>
                  <a:srgbClr val="FF0000"/>
                </a:solidFill>
              </a:rPr>
              <a:t>36 = </a:t>
            </a:r>
            <a:r>
              <a:rPr lang="cs-CZ" altLang="cs-CZ" sz="4800" i="1" dirty="0" smtClean="0"/>
              <a:t>méně než 10%</a:t>
            </a:r>
          </a:p>
        </p:txBody>
      </p:sp>
    </p:spTree>
    <p:extLst>
      <p:ext uri="{BB962C8B-B14F-4D97-AF65-F5344CB8AC3E}">
        <p14:creationId xmlns:p14="http://schemas.microsoft.com/office/powerpoint/2010/main" val="27657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4736976" y="6381328"/>
            <a:ext cx="540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C1BAAE6-8BDA-45C7-A4EC-EFFEB2836A30}" type="slidenum">
              <a:rPr lang="cs-CZ" altLang="cs-CZ" sz="1200" smtClean="0"/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cs-CZ" altLang="cs-CZ" sz="1200" smtClean="0"/>
          </a:p>
        </p:txBody>
      </p:sp>
      <p:sp>
        <p:nvSpPr>
          <p:cNvPr id="10243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512471" y="6093296"/>
            <a:ext cx="29484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200" smtClean="0"/>
              <a:t>Dámský investiční klub</a:t>
            </a:r>
          </a:p>
        </p:txBody>
      </p:sp>
      <p:sp>
        <p:nvSpPr>
          <p:cNvPr id="10244" name="Zástupný symbol pro datum 6"/>
          <p:cNvSpPr>
            <a:spLocks noGrp="1"/>
          </p:cNvSpPr>
          <p:nvPr>
            <p:ph type="dt" sz="quarter" idx="12"/>
          </p:nvPr>
        </p:nvSpPr>
        <p:spPr>
          <a:xfrm>
            <a:off x="8299158" y="6381328"/>
            <a:ext cx="1152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FA64E37-6746-476F-BE68-F1A9D7D3EBF4}" type="datetime4">
              <a:rPr lang="cs-CZ" altLang="cs-CZ" sz="1200" smtClean="0"/>
              <a:t>9. března 2016</a:t>
            </a:fld>
            <a:endParaRPr lang="cs-CZ" altLang="cs-CZ" sz="12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93992" y="116632"/>
            <a:ext cx="8915400" cy="993775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cs-CZ" altLang="cs-CZ" dirty="0" smtClean="0"/>
              <a:t>Shrnutí hlavních poselství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5619" y="1124744"/>
            <a:ext cx="8903773" cy="4824536"/>
          </a:xfrm>
        </p:spPr>
        <p:txBody>
          <a:bodyPr>
            <a:normAutofit/>
          </a:bodyPr>
          <a:lstStyle/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1600" dirty="0" smtClean="0"/>
              <a:t>Jestli rok 2016, potažmo 2017 přinese </a:t>
            </a:r>
            <a:r>
              <a:rPr lang="cs-CZ" altLang="cs-CZ" sz="1600" b="1" dirty="0" smtClean="0">
                <a:solidFill>
                  <a:srgbClr val="FF0000"/>
                </a:solidFill>
              </a:rPr>
              <a:t>výprodeje na akciových trzích</a:t>
            </a:r>
            <a:r>
              <a:rPr lang="cs-CZ" altLang="cs-CZ" sz="1600" dirty="0" smtClean="0"/>
              <a:t>, nelze zodpovědně odhadnout (historie nahrává korekci…pravidelné cykly zpomalení ekonomické aktivity)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1600" b="1" dirty="0" smtClean="0">
                <a:solidFill>
                  <a:srgbClr val="FF0000"/>
                </a:solidFill>
              </a:rPr>
              <a:t>Ocenění akcií </a:t>
            </a:r>
            <a:r>
              <a:rPr lang="cs-CZ" altLang="cs-CZ" sz="1600" dirty="0" smtClean="0"/>
              <a:t>je na dlouhodobém průměru, růst ziskovosti bude klíčový pro další vývoj trhů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1600" dirty="0" smtClean="0"/>
              <a:t>Centrální banky drží extrémně uvolněné měnové politiky, </a:t>
            </a:r>
            <a:r>
              <a:rPr lang="cs-CZ" altLang="cs-CZ" sz="1600" b="1" dirty="0" smtClean="0">
                <a:solidFill>
                  <a:srgbClr val="FF0000"/>
                </a:solidFill>
              </a:rPr>
              <a:t>výnosy bezpečných států jsou blízko 0%</a:t>
            </a:r>
            <a:r>
              <a:rPr lang="cs-CZ" altLang="cs-CZ" sz="1600" dirty="0" smtClean="0"/>
              <a:t>, některých i v záporu. Investice do dluhopisů jsou v dnešní době vysoce spekulativní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1600" dirty="0" smtClean="0"/>
              <a:t>Index komodit je na 25 letém minimu, je velká šance, že jsme u </a:t>
            </a:r>
            <a:r>
              <a:rPr lang="cs-CZ" altLang="cs-CZ" sz="1600" b="1" dirty="0" smtClean="0">
                <a:solidFill>
                  <a:srgbClr val="FF0000"/>
                </a:solidFill>
              </a:rPr>
              <a:t>dna propadu cen komodit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1600" b="1" dirty="0" smtClean="0">
                <a:solidFill>
                  <a:srgbClr val="FF0000"/>
                </a:solidFill>
              </a:rPr>
              <a:t>Inflace</a:t>
            </a:r>
            <a:r>
              <a:rPr lang="cs-CZ" altLang="cs-CZ" sz="1600" dirty="0" smtClean="0"/>
              <a:t> zůstává nízká, zatím…případný růst inflace nejlépe promítnou do cen akcie, nemovitosti, případně zlato, ale dluhopisy v takovém případě čeká velký propad cen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1600" dirty="0" smtClean="0"/>
              <a:t>Historie ukazuje, že průměrný růst akciových indexů je kolem </a:t>
            </a:r>
            <a:r>
              <a:rPr lang="cs-CZ" altLang="cs-CZ" sz="1600" b="1" dirty="0" smtClean="0">
                <a:solidFill>
                  <a:srgbClr val="FF0000"/>
                </a:solidFill>
              </a:rPr>
              <a:t>6% </a:t>
            </a:r>
            <a:r>
              <a:rPr lang="cs-CZ" altLang="cs-CZ" sz="1600" b="1" dirty="0" err="1" smtClean="0">
                <a:solidFill>
                  <a:srgbClr val="FF0000"/>
                </a:solidFill>
              </a:rPr>
              <a:t>p.a</a:t>
            </a:r>
            <a:r>
              <a:rPr lang="cs-CZ" altLang="cs-CZ" sz="1600" dirty="0" smtClean="0"/>
              <a:t>.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1600" b="1" dirty="0" smtClean="0">
                <a:solidFill>
                  <a:srgbClr val="FF0000"/>
                </a:solidFill>
              </a:rPr>
              <a:t>Pravidelné investice </a:t>
            </a:r>
            <a:r>
              <a:rPr lang="cs-CZ" altLang="cs-CZ" sz="1600" dirty="0" smtClean="0"/>
              <a:t>do akcií by měla být součástí běžného střadatele, nezávisle na majetku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1600" b="1" dirty="0" smtClean="0">
                <a:solidFill>
                  <a:srgbClr val="FF0000"/>
                </a:solidFill>
              </a:rPr>
              <a:t>Časování trhů </a:t>
            </a:r>
            <a:r>
              <a:rPr lang="cs-CZ" altLang="cs-CZ" sz="1600" dirty="0" smtClean="0"/>
              <a:t>je strašně těžká disciplína…nepanikařme a naopak při propadech a krizích více investujme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1600" dirty="0" smtClean="0"/>
              <a:t>Krátkodobé </a:t>
            </a:r>
            <a:r>
              <a:rPr lang="cs-CZ" altLang="cs-CZ" sz="1600" b="1" dirty="0" smtClean="0">
                <a:solidFill>
                  <a:srgbClr val="FF0000"/>
                </a:solidFill>
              </a:rPr>
              <a:t>kolísání cen akcií </a:t>
            </a:r>
            <a:r>
              <a:rPr lang="cs-CZ" altLang="cs-CZ" sz="1600" dirty="0" smtClean="0"/>
              <a:t>by nás nemělo odradit od investic do této třídy aktiv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1600" dirty="0" smtClean="0"/>
              <a:t>Např. Top </a:t>
            </a:r>
            <a:r>
              <a:rPr lang="cs-CZ" altLang="cs-CZ" sz="1600" dirty="0" err="1" smtClean="0"/>
              <a:t>Stocks</a:t>
            </a:r>
            <a:r>
              <a:rPr lang="cs-CZ" altLang="cs-CZ" sz="1600" dirty="0" smtClean="0"/>
              <a:t>, dynamický mix, ESPA </a:t>
            </a:r>
            <a:r>
              <a:rPr lang="cs-CZ" altLang="cs-CZ" sz="1600" dirty="0" err="1" smtClean="0"/>
              <a:t>Stock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Global</a:t>
            </a:r>
            <a:r>
              <a:rPr lang="cs-CZ" altLang="cs-CZ" sz="1600" dirty="0" smtClean="0"/>
              <a:t>…rozumné produkty pro globální expozici na akcie z nabídky </a:t>
            </a:r>
            <a:r>
              <a:rPr lang="cs-CZ" altLang="cs-CZ" sz="1600" dirty="0" smtClean="0"/>
              <a:t>EAM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endParaRPr lang="cs-CZ" altLang="cs-CZ" sz="1600" dirty="0"/>
          </a:p>
          <a:p>
            <a:pPr marL="0" lvl="1" indent="0">
              <a:spcBef>
                <a:spcPct val="10000"/>
              </a:spcBef>
              <a:spcAft>
                <a:spcPct val="10000"/>
              </a:spcAft>
              <a:buNone/>
            </a:pPr>
            <a:r>
              <a:rPr lang="cs-CZ" altLang="cs-CZ" sz="1600" i="1" dirty="0" smtClean="0"/>
              <a:t>Investování umí být krásné, ale nebojme se výkyvů a věřme v dlouhodobé zhodnocení</a:t>
            </a:r>
            <a:endParaRPr lang="cs-CZ" altLang="cs-CZ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5905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4736976" y="6381328"/>
            <a:ext cx="540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C1BAAE6-8BDA-45C7-A4EC-EFFEB2836A30}" type="slidenum">
              <a:rPr lang="cs-CZ" altLang="cs-CZ" sz="1200" smtClean="0"/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cs-CZ" altLang="cs-CZ" sz="1200" smtClean="0"/>
          </a:p>
        </p:txBody>
      </p:sp>
      <p:sp>
        <p:nvSpPr>
          <p:cNvPr id="10243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512471" y="6093296"/>
            <a:ext cx="29484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200" smtClean="0"/>
              <a:t>Dámský investiční klub</a:t>
            </a:r>
          </a:p>
        </p:txBody>
      </p:sp>
      <p:sp>
        <p:nvSpPr>
          <p:cNvPr id="10244" name="Zástupný symbol pro datum 6"/>
          <p:cNvSpPr>
            <a:spLocks noGrp="1"/>
          </p:cNvSpPr>
          <p:nvPr>
            <p:ph type="dt" sz="quarter" idx="12"/>
          </p:nvPr>
        </p:nvSpPr>
        <p:spPr>
          <a:xfrm>
            <a:off x="8299158" y="6381328"/>
            <a:ext cx="1152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FA64E37-6746-476F-BE68-F1A9D7D3EBF4}" type="datetime4">
              <a:rPr lang="cs-CZ" altLang="cs-CZ" sz="1200" smtClean="0"/>
              <a:t>9. března 2016</a:t>
            </a:fld>
            <a:endParaRPr lang="cs-CZ" altLang="cs-CZ" sz="12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93992" y="116632"/>
            <a:ext cx="8915400" cy="993775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cs-CZ" altLang="cs-CZ" dirty="0" smtClean="0"/>
              <a:t>Žena </a:t>
            </a:r>
            <a:r>
              <a:rPr lang="cs-CZ" altLang="cs-CZ" dirty="0" smtClean="0"/>
              <a:t>40let samoživitelka, </a:t>
            </a:r>
            <a:r>
              <a:rPr lang="cs-CZ" altLang="cs-CZ" dirty="0" smtClean="0"/>
              <a:t>dítě 9let, měsíční úspora 4-5tis (zaměstnavatel přispěje 1tis)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5619" y="1124744"/>
            <a:ext cx="8903773" cy="4596238"/>
          </a:xfrm>
        </p:spPr>
        <p:txBody>
          <a:bodyPr>
            <a:normAutofit/>
          </a:bodyPr>
          <a:lstStyle/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1600" dirty="0" smtClean="0"/>
              <a:t>Životní pojištění bez kapitálové složky pro případ úrazu, ztráty zaměstnání do 25let dítěte (tj. na ca 15let), odhadem </a:t>
            </a:r>
            <a:r>
              <a:rPr lang="cs-CZ" altLang="cs-CZ" sz="1600" dirty="0" smtClean="0"/>
              <a:t>500Kč/měsíc = zajištění domácnosti s jedním živitelem</a:t>
            </a:r>
            <a:endParaRPr lang="cs-CZ" altLang="cs-CZ" sz="1600" dirty="0" smtClean="0"/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endParaRPr lang="cs-CZ" altLang="cs-CZ" sz="1600" dirty="0"/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1600" dirty="0" smtClean="0"/>
              <a:t>Stavební spoření = „termínovaný vklad“, 1800Kč měsíčně, na 6let, se státní podporou (průměrné zhodnocení za dobu trvání ca 3,5% </a:t>
            </a:r>
            <a:r>
              <a:rPr lang="cs-CZ" altLang="cs-CZ" sz="1600" dirty="0" err="1" smtClean="0"/>
              <a:t>p.a</a:t>
            </a:r>
            <a:r>
              <a:rPr lang="cs-CZ" altLang="cs-CZ" sz="1600" dirty="0" smtClean="0"/>
              <a:t>.)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endParaRPr lang="cs-CZ" altLang="cs-CZ" sz="1600" dirty="0"/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1600" dirty="0" smtClean="0"/>
              <a:t>Důchodové připojištění ve 3. pilíři podle nových pravidel, 1000Kč plus státní podpora 230Kč, dynamická varianta (s největším zastoupením akcií</a:t>
            </a:r>
            <a:r>
              <a:rPr lang="cs-CZ" altLang="cs-CZ" sz="1600" dirty="0" smtClean="0"/>
              <a:t>) = diverzifikace příjmu pro důchod</a:t>
            </a:r>
            <a:endParaRPr lang="cs-CZ" altLang="cs-CZ" sz="1600" dirty="0" smtClean="0"/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endParaRPr lang="cs-CZ" altLang="cs-CZ" sz="1600" dirty="0"/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1600" dirty="0" smtClean="0"/>
              <a:t>Pravidelná měsíční investice 2000Kč do fondu Top </a:t>
            </a:r>
            <a:r>
              <a:rPr lang="cs-CZ" altLang="cs-CZ" sz="1600" dirty="0" err="1" smtClean="0"/>
              <a:t>Stocks</a:t>
            </a:r>
            <a:r>
              <a:rPr lang="cs-CZ" altLang="cs-CZ" sz="1600" dirty="0" smtClean="0"/>
              <a:t> = 100% </a:t>
            </a:r>
            <a:r>
              <a:rPr lang="cs-CZ" altLang="cs-CZ" sz="1600" dirty="0" smtClean="0"/>
              <a:t>akcie (spoření, které mohu kdykoliv vypovědět, ale riskuju v takovém případě ztráty díky volatilitě cen akcií)</a:t>
            </a:r>
            <a:endParaRPr lang="cs-CZ" altLang="cs-CZ" sz="1600" dirty="0" smtClean="0"/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endParaRPr lang="cs-CZ" altLang="cs-CZ" sz="1600" dirty="0"/>
          </a:p>
          <a:p>
            <a:pPr marL="0" lvl="1" indent="0">
              <a:spcBef>
                <a:spcPct val="10000"/>
              </a:spcBef>
              <a:spcAft>
                <a:spcPct val="10000"/>
              </a:spcAft>
              <a:buNone/>
            </a:pPr>
            <a:endParaRPr lang="cs-CZ" altLang="cs-CZ" sz="1600" dirty="0" smtClean="0"/>
          </a:p>
          <a:p>
            <a:pPr marL="0" lvl="1" indent="0" algn="ctr">
              <a:spcBef>
                <a:spcPct val="10000"/>
              </a:spcBef>
              <a:spcAft>
                <a:spcPct val="10000"/>
              </a:spcAft>
              <a:buNone/>
            </a:pPr>
            <a:r>
              <a:rPr lang="cs-CZ" altLang="cs-CZ" sz="1600" i="1" dirty="0" smtClean="0">
                <a:solidFill>
                  <a:srgbClr val="FF0000"/>
                </a:solidFill>
              </a:rPr>
              <a:t>Bez státní podpory v současné době nelze prakticky najít </a:t>
            </a:r>
            <a:r>
              <a:rPr lang="cs-CZ" altLang="cs-CZ" sz="1600" i="1" dirty="0" err="1" smtClean="0">
                <a:solidFill>
                  <a:srgbClr val="FF0000"/>
                </a:solidFill>
              </a:rPr>
              <a:t>málorizikové</a:t>
            </a:r>
            <a:r>
              <a:rPr lang="cs-CZ" altLang="cs-CZ" sz="1600" i="1" dirty="0" smtClean="0">
                <a:solidFill>
                  <a:srgbClr val="FF0000"/>
                </a:solidFill>
              </a:rPr>
              <a:t> investice s kladným výnosem!</a:t>
            </a:r>
          </a:p>
        </p:txBody>
      </p:sp>
    </p:spTree>
    <p:extLst>
      <p:ext uri="{BB962C8B-B14F-4D97-AF65-F5344CB8AC3E}">
        <p14:creationId xmlns:p14="http://schemas.microsoft.com/office/powerpoint/2010/main" val="24050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4736976" y="6381328"/>
            <a:ext cx="540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C1BAAE6-8BDA-45C7-A4EC-EFFEB2836A30}" type="slidenum">
              <a:rPr lang="cs-CZ" altLang="cs-CZ" sz="1200" smtClean="0"/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cs-CZ" altLang="cs-CZ" sz="1200" smtClean="0"/>
          </a:p>
        </p:txBody>
      </p:sp>
      <p:sp>
        <p:nvSpPr>
          <p:cNvPr id="10243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512471" y="6093296"/>
            <a:ext cx="29484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200" smtClean="0"/>
              <a:t>Dámský investiční klub</a:t>
            </a:r>
          </a:p>
        </p:txBody>
      </p:sp>
      <p:sp>
        <p:nvSpPr>
          <p:cNvPr id="10244" name="Zástupný symbol pro datum 6"/>
          <p:cNvSpPr>
            <a:spLocks noGrp="1"/>
          </p:cNvSpPr>
          <p:nvPr>
            <p:ph type="dt" sz="quarter" idx="12"/>
          </p:nvPr>
        </p:nvSpPr>
        <p:spPr>
          <a:xfrm>
            <a:off x="8299158" y="6381328"/>
            <a:ext cx="1152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FA64E37-6746-476F-BE68-F1A9D7D3EBF4}" type="datetime4">
              <a:rPr lang="cs-CZ" altLang="cs-CZ" sz="1200" smtClean="0"/>
              <a:t>9. března 2016</a:t>
            </a:fld>
            <a:endParaRPr lang="cs-CZ" altLang="cs-CZ" sz="12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76827" y="87757"/>
            <a:ext cx="8915400" cy="993775"/>
          </a:xfrm>
          <a:noFill/>
        </p:spPr>
        <p:txBody>
          <a:bodyPr lIns="92075" tIns="46038" rIns="92075" bIns="46038">
            <a:noAutofit/>
          </a:bodyPr>
          <a:lstStyle/>
          <a:p>
            <a:r>
              <a:rPr lang="cs-CZ" altLang="cs-CZ" sz="2600" dirty="0" err="1" smtClean="0"/>
              <a:t>Sporotrend</a:t>
            </a:r>
            <a:r>
              <a:rPr lang="cs-CZ" altLang="cs-CZ" sz="2600" dirty="0" smtClean="0"/>
              <a:t> – investice primárně v ČR, Maďarsku, Polsku, Rusku a Turecku, 18 let historie značně </a:t>
            </a:r>
            <a:r>
              <a:rPr lang="cs-CZ" altLang="cs-CZ" sz="2600" dirty="0" err="1" smtClean="0"/>
              <a:t>volatilní</a:t>
            </a:r>
            <a:endParaRPr lang="cs-CZ" altLang="cs-CZ" sz="2600" dirty="0" smtClean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08391" y="5720982"/>
            <a:ext cx="44005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200" i="1" dirty="0">
                <a:latin typeface="Arial CE" pitchFamily="34" charset="0"/>
              </a:rPr>
              <a:t>Zdroj</a:t>
            </a:r>
            <a:r>
              <a:rPr lang="cs-CZ" altLang="cs-CZ" sz="1200" i="1" dirty="0" smtClean="0">
                <a:latin typeface="Arial CE" pitchFamily="34" charset="0"/>
              </a:rPr>
              <a:t>: </a:t>
            </a:r>
            <a:r>
              <a:rPr lang="cs-CZ" altLang="cs-CZ" sz="1200" i="1" dirty="0" err="1" smtClean="0">
                <a:latin typeface="Arial CE" pitchFamily="34" charset="0"/>
              </a:rPr>
              <a:t>Bloomberg</a:t>
            </a:r>
            <a:r>
              <a:rPr lang="cs-CZ" altLang="cs-CZ" sz="1200" i="1" dirty="0" smtClean="0">
                <a:latin typeface="Arial CE" pitchFamily="34" charset="0"/>
              </a:rPr>
              <a:t> (</a:t>
            </a:r>
            <a:r>
              <a:rPr lang="cs-CZ" altLang="cs-CZ" sz="1200" i="1" dirty="0" err="1" smtClean="0">
                <a:latin typeface="Arial CE" pitchFamily="34" charset="0"/>
              </a:rPr>
              <a:t>Sporotrend</a:t>
            </a:r>
            <a:r>
              <a:rPr lang="cs-CZ" altLang="cs-CZ" sz="1200" i="1" dirty="0" smtClean="0">
                <a:latin typeface="Arial CE" pitchFamily="34" charset="0"/>
              </a:rPr>
              <a:t> od založení vs. komodity </a:t>
            </a:r>
            <a:endParaRPr lang="cs-CZ" altLang="cs-CZ" sz="1200" i="1" dirty="0">
              <a:latin typeface="Arial CE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6993" y="1124744"/>
            <a:ext cx="8839869" cy="4425581"/>
          </a:xfrm>
        </p:spPr>
        <p:txBody>
          <a:bodyPr>
            <a:normAutofit/>
          </a:bodyPr>
          <a:lstStyle/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1600" dirty="0" smtClean="0"/>
              <a:t>Výkonnost fondu ovlivněna komoditním cyklem (energie mají váhu 25% a komodity 5% v místních indexech) a Evropskou bankovní krizí (1/3 váha indexu); místní indexy dosti koncentrované; kotované firmy často se státním podílem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1600" dirty="0" smtClean="0"/>
              <a:t>Možný obrat ve výkonnosti – 2016 dno komoditního cyklu?</a:t>
            </a:r>
            <a:endParaRPr lang="cs-CZ" altLang="cs-CZ" sz="1600" dirty="0"/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1600" dirty="0" smtClean="0"/>
              <a:t>Ve fondu od 9/2013, změna strategie a postupné navyšování investic do spotřebitelského sektoru (z 9% na aktuálních 23% fondu)…základní myšlenka fondu = „konvergence SVE k standardům rozvinutého světa“, nejvíce by měla jít přes spotřebitele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" y="3027137"/>
            <a:ext cx="4400592" cy="269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49" y="3044939"/>
            <a:ext cx="43291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982008" y="5718227"/>
            <a:ext cx="44005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200" i="1" dirty="0">
                <a:latin typeface="Arial CE" pitchFamily="34" charset="0"/>
              </a:rPr>
              <a:t>Zdroj</a:t>
            </a:r>
            <a:r>
              <a:rPr lang="cs-CZ" altLang="cs-CZ" sz="1200" i="1" dirty="0" smtClean="0">
                <a:latin typeface="Arial CE" pitchFamily="34" charset="0"/>
              </a:rPr>
              <a:t>: </a:t>
            </a:r>
            <a:r>
              <a:rPr lang="cs-CZ" altLang="cs-CZ" sz="1200" i="1" dirty="0" err="1" smtClean="0">
                <a:latin typeface="Arial CE" pitchFamily="34" charset="0"/>
              </a:rPr>
              <a:t>Bloomberg</a:t>
            </a:r>
            <a:r>
              <a:rPr lang="cs-CZ" altLang="cs-CZ" sz="1200" i="1" dirty="0" smtClean="0">
                <a:latin typeface="Arial CE" pitchFamily="34" charset="0"/>
              </a:rPr>
              <a:t> (</a:t>
            </a:r>
            <a:r>
              <a:rPr lang="cs-CZ" altLang="cs-CZ" sz="1200" i="1" dirty="0" err="1" smtClean="0">
                <a:latin typeface="Arial CE" pitchFamily="34" charset="0"/>
              </a:rPr>
              <a:t>Sporotrend</a:t>
            </a:r>
            <a:r>
              <a:rPr lang="cs-CZ" altLang="cs-CZ" sz="1200" i="1" dirty="0" smtClean="0">
                <a:latin typeface="Arial CE" pitchFamily="34" charset="0"/>
              </a:rPr>
              <a:t> od změny strategie ve 2013)</a:t>
            </a:r>
            <a:endParaRPr lang="cs-CZ" altLang="cs-CZ" sz="1200" i="1" dirty="0">
              <a:latin typeface="Arial C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4736976" y="6381328"/>
            <a:ext cx="540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C1BAAE6-8BDA-45C7-A4EC-EFFEB2836A30}" type="slidenum">
              <a:rPr lang="cs-CZ" altLang="cs-CZ" sz="1200" smtClean="0"/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cs-CZ" altLang="cs-CZ" sz="1200" smtClean="0"/>
          </a:p>
        </p:txBody>
      </p:sp>
      <p:sp>
        <p:nvSpPr>
          <p:cNvPr id="10243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512471" y="6093296"/>
            <a:ext cx="29484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200" smtClean="0"/>
              <a:t>Dámský investiční klub</a:t>
            </a:r>
          </a:p>
        </p:txBody>
      </p:sp>
      <p:sp>
        <p:nvSpPr>
          <p:cNvPr id="10244" name="Zástupný symbol pro datum 6"/>
          <p:cNvSpPr>
            <a:spLocks noGrp="1"/>
          </p:cNvSpPr>
          <p:nvPr>
            <p:ph type="dt" sz="quarter" idx="12"/>
          </p:nvPr>
        </p:nvSpPr>
        <p:spPr>
          <a:xfrm>
            <a:off x="8299158" y="6381328"/>
            <a:ext cx="1152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5C3EAB61-7A76-447C-B890-55B5CCAF2A74}" type="datetime4">
              <a:rPr lang="cs-CZ" altLang="cs-CZ" sz="1200" smtClean="0"/>
              <a:t>9. března 2016</a:t>
            </a:fld>
            <a:endParaRPr lang="cs-CZ" altLang="cs-CZ" sz="12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8421" y="1129"/>
            <a:ext cx="8915400" cy="993775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cs-CZ" altLang="cs-CZ" dirty="0"/>
              <a:t>Děkuji Vám</a:t>
            </a:r>
            <a:r>
              <a:rPr lang="en-US" altLang="cs-CZ" dirty="0"/>
              <a:t>!</a:t>
            </a:r>
            <a:endParaRPr lang="cs-CZ" altLang="cs-CZ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5619" y="908720"/>
            <a:ext cx="9400381" cy="4968551"/>
          </a:xfrm>
        </p:spPr>
        <p:txBody>
          <a:bodyPr>
            <a:normAutofit/>
          </a:bodyPr>
          <a:lstStyle/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1600" dirty="0" smtClean="0"/>
              <a:t>Na závěr moje tři oblíbená motta investičního guru W. </a:t>
            </a:r>
            <a:r>
              <a:rPr lang="cs-CZ" altLang="cs-CZ" sz="1600" dirty="0" err="1" smtClean="0"/>
              <a:t>Buffeta</a:t>
            </a:r>
            <a:r>
              <a:rPr lang="cs-CZ" altLang="cs-CZ" sz="1600" dirty="0" smtClean="0"/>
              <a:t> k investování: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endParaRPr lang="cs-CZ" altLang="cs-CZ" sz="1600" dirty="0" smtClean="0"/>
          </a:p>
          <a:p>
            <a:pPr marL="0" lvl="1" indent="0">
              <a:spcBef>
                <a:spcPct val="10000"/>
              </a:spcBef>
              <a:spcAft>
                <a:spcPct val="10000"/>
              </a:spcAft>
              <a:buNone/>
            </a:pPr>
            <a:endParaRPr lang="cs-CZ" altLang="cs-CZ" sz="1600" dirty="0"/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1600" dirty="0" smtClean="0"/>
              <a:t> „no </a:t>
            </a:r>
            <a:r>
              <a:rPr lang="cs-CZ" altLang="cs-CZ" sz="1600" dirty="0" err="1" smtClean="0"/>
              <a:t>need</a:t>
            </a:r>
            <a:r>
              <a:rPr lang="cs-CZ" altLang="cs-CZ" sz="1600" dirty="0" smtClean="0"/>
              <a:t> to </a:t>
            </a:r>
            <a:r>
              <a:rPr lang="cs-CZ" altLang="cs-CZ" sz="1600" dirty="0" err="1" smtClean="0"/>
              <a:t>be</a:t>
            </a:r>
            <a:r>
              <a:rPr lang="cs-CZ" altLang="cs-CZ" sz="1600" dirty="0" smtClean="0"/>
              <a:t> a genius“ </a:t>
            </a:r>
          </a:p>
          <a:p>
            <a:pPr marL="0" lvl="1" indent="0">
              <a:spcBef>
                <a:spcPct val="10000"/>
              </a:spcBef>
              <a:spcAft>
                <a:spcPct val="10000"/>
              </a:spcAft>
              <a:buNone/>
            </a:pPr>
            <a:r>
              <a:rPr lang="cs-CZ" altLang="cs-CZ" sz="1600" dirty="0" smtClean="0"/>
              <a:t>   (není potřeba být géniem)</a:t>
            </a:r>
          </a:p>
          <a:p>
            <a:pPr marL="0" lvl="1" indent="0">
              <a:spcBef>
                <a:spcPct val="10000"/>
              </a:spcBef>
              <a:spcAft>
                <a:spcPct val="10000"/>
              </a:spcAft>
              <a:buNone/>
            </a:pPr>
            <a:endParaRPr lang="cs-CZ" altLang="cs-CZ" sz="1600" dirty="0" smtClean="0"/>
          </a:p>
          <a:p>
            <a:pPr marL="0" lvl="1" indent="0">
              <a:spcBef>
                <a:spcPct val="10000"/>
              </a:spcBef>
              <a:spcAft>
                <a:spcPct val="10000"/>
              </a:spcAft>
              <a:buNone/>
            </a:pPr>
            <a:endParaRPr lang="cs-CZ" altLang="cs-CZ" sz="1600" dirty="0" smtClean="0"/>
          </a:p>
          <a:p>
            <a:pPr marL="0" lvl="1" indent="0">
              <a:spcBef>
                <a:spcPct val="10000"/>
              </a:spcBef>
              <a:spcAft>
                <a:spcPct val="10000"/>
              </a:spcAft>
              <a:buNone/>
            </a:pPr>
            <a:endParaRPr lang="cs-CZ" altLang="cs-CZ" sz="1600" dirty="0"/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1600" dirty="0" smtClean="0"/>
              <a:t> „</a:t>
            </a:r>
            <a:r>
              <a:rPr lang="cs-CZ" altLang="cs-CZ" sz="1600" dirty="0" err="1" smtClean="0"/>
              <a:t>stocks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have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always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come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out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of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crises</a:t>
            </a:r>
            <a:r>
              <a:rPr lang="cs-CZ" altLang="cs-CZ" sz="1600" dirty="0" smtClean="0"/>
              <a:t>“</a:t>
            </a:r>
          </a:p>
          <a:p>
            <a:pPr marL="0" lvl="1" indent="0">
              <a:spcBef>
                <a:spcPct val="10000"/>
              </a:spcBef>
              <a:spcAft>
                <a:spcPct val="10000"/>
              </a:spcAft>
              <a:buNone/>
            </a:pPr>
            <a:r>
              <a:rPr lang="cs-CZ" altLang="cs-CZ" sz="1600" dirty="0"/>
              <a:t> </a:t>
            </a:r>
            <a:r>
              <a:rPr lang="cs-CZ" altLang="cs-CZ" sz="1600" dirty="0" smtClean="0"/>
              <a:t>      (akcie se vždycky z krizí dostaly)</a:t>
            </a:r>
          </a:p>
          <a:p>
            <a:pPr marL="0" lvl="1" indent="0">
              <a:spcBef>
                <a:spcPct val="10000"/>
              </a:spcBef>
              <a:spcAft>
                <a:spcPct val="10000"/>
              </a:spcAft>
              <a:buNone/>
            </a:pPr>
            <a:endParaRPr lang="cs-CZ" altLang="cs-CZ" sz="1600" dirty="0" smtClean="0"/>
          </a:p>
          <a:p>
            <a:pPr marL="0" lvl="1" indent="0">
              <a:spcBef>
                <a:spcPct val="10000"/>
              </a:spcBef>
              <a:spcAft>
                <a:spcPct val="10000"/>
              </a:spcAft>
              <a:buNone/>
            </a:pPr>
            <a:endParaRPr lang="cs-CZ" altLang="cs-CZ" sz="1600" dirty="0" smtClean="0"/>
          </a:p>
          <a:p>
            <a:pPr marL="0" lvl="1" indent="0">
              <a:spcBef>
                <a:spcPct val="10000"/>
              </a:spcBef>
              <a:spcAft>
                <a:spcPct val="10000"/>
              </a:spcAft>
              <a:buNone/>
            </a:pPr>
            <a:endParaRPr lang="cs-CZ" altLang="cs-CZ" sz="1600" dirty="0"/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1600" dirty="0" smtClean="0"/>
              <a:t> „</a:t>
            </a:r>
            <a:r>
              <a:rPr lang="cs-CZ" altLang="cs-CZ" sz="1600" dirty="0" err="1" smtClean="0"/>
              <a:t>choose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sleep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over</a:t>
            </a:r>
            <a:r>
              <a:rPr lang="cs-CZ" altLang="cs-CZ" sz="1600" dirty="0" smtClean="0"/>
              <a:t> extra profit“</a:t>
            </a:r>
          </a:p>
          <a:p>
            <a:pPr marL="0" lvl="1" indent="0">
              <a:spcBef>
                <a:spcPct val="10000"/>
              </a:spcBef>
              <a:spcAft>
                <a:spcPct val="10000"/>
              </a:spcAft>
              <a:buNone/>
            </a:pPr>
            <a:r>
              <a:rPr lang="cs-CZ" altLang="cs-CZ" sz="1600" dirty="0"/>
              <a:t> </a:t>
            </a:r>
            <a:r>
              <a:rPr lang="cs-CZ" altLang="cs-CZ" sz="1600" dirty="0" smtClean="0"/>
              <a:t>(volte klidný spánek na úkor extra zisku)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72" y="1268760"/>
            <a:ext cx="3028950" cy="15144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34" y="4245492"/>
            <a:ext cx="2705100" cy="16859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21" y="2783235"/>
            <a:ext cx="1952189" cy="146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4736976" y="6381328"/>
            <a:ext cx="540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C1BAAE6-8BDA-45C7-A4EC-EFFEB2836A30}" type="slidenum">
              <a:rPr lang="cs-CZ" altLang="cs-CZ" sz="1200" smtClean="0"/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cs-CZ" altLang="cs-CZ" sz="1200" smtClean="0"/>
          </a:p>
        </p:txBody>
      </p:sp>
      <p:sp>
        <p:nvSpPr>
          <p:cNvPr id="10243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512471" y="6093296"/>
            <a:ext cx="29484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200" smtClean="0"/>
              <a:t>Dámský investiční klub</a:t>
            </a:r>
          </a:p>
        </p:txBody>
      </p:sp>
      <p:sp>
        <p:nvSpPr>
          <p:cNvPr id="10244" name="Zástupný symbol pro datum 6"/>
          <p:cNvSpPr>
            <a:spLocks noGrp="1"/>
          </p:cNvSpPr>
          <p:nvPr>
            <p:ph type="dt" sz="quarter" idx="12"/>
          </p:nvPr>
        </p:nvSpPr>
        <p:spPr>
          <a:xfrm>
            <a:off x="8299158" y="6381328"/>
            <a:ext cx="1152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9411A61-F496-4E7E-823D-64ACF9E7E066}" type="datetime4">
              <a:rPr lang="cs-CZ" altLang="cs-CZ" sz="1200" smtClean="0"/>
              <a:t>9. března 2016</a:t>
            </a:fld>
            <a:endParaRPr lang="cs-CZ" altLang="cs-CZ" sz="12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r>
              <a:rPr lang="cs-CZ" altLang="cs-CZ" dirty="0"/>
              <a:t>Profil </a:t>
            </a:r>
            <a:r>
              <a:rPr lang="cs-CZ" altLang="cs-CZ" dirty="0" smtClean="0"/>
              <a:t>manažera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5619" y="1295401"/>
            <a:ext cx="7687741" cy="4645025"/>
          </a:xfrm>
        </p:spPr>
        <p:txBody>
          <a:bodyPr>
            <a:normAutofit/>
          </a:bodyPr>
          <a:lstStyle/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E30613"/>
                </a:solidFill>
              </a:rPr>
              <a:t> </a:t>
            </a:r>
            <a:r>
              <a:rPr lang="cs-CZ" altLang="cs-CZ" sz="2400" dirty="0"/>
              <a:t>celkem 9</a:t>
            </a:r>
            <a:r>
              <a:rPr lang="cs-CZ" altLang="cs-CZ" sz="2400" dirty="0" smtClean="0"/>
              <a:t>-letá </a:t>
            </a:r>
            <a:r>
              <a:rPr lang="cs-CZ" altLang="cs-CZ" sz="2400" dirty="0"/>
              <a:t>praxe v oboru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2400" dirty="0"/>
              <a:t> od </a:t>
            </a:r>
            <a:r>
              <a:rPr lang="cs-CZ" altLang="cs-CZ" sz="2400" dirty="0" smtClean="0"/>
              <a:t>ledna</a:t>
            </a:r>
            <a:r>
              <a:rPr lang="en-US" altLang="cs-CZ" sz="2400" dirty="0" smtClean="0"/>
              <a:t> 200</a:t>
            </a:r>
            <a:r>
              <a:rPr lang="cs-CZ" altLang="cs-CZ" sz="2400" dirty="0" smtClean="0"/>
              <a:t>7 </a:t>
            </a:r>
            <a:r>
              <a:rPr lang="cs-CZ" altLang="cs-CZ" sz="2400" dirty="0"/>
              <a:t>– </a:t>
            </a:r>
            <a:r>
              <a:rPr lang="cs-CZ" altLang="cs-CZ" sz="2400" dirty="0" smtClean="0"/>
              <a:t>akciový analytik ČS/</a:t>
            </a:r>
            <a:r>
              <a:rPr lang="en-US" altLang="cs-CZ" sz="2400" dirty="0" err="1" smtClean="0"/>
              <a:t>Erste</a:t>
            </a:r>
            <a:r>
              <a:rPr lang="en-US" altLang="cs-CZ" sz="2400" dirty="0" smtClean="0"/>
              <a:t> </a:t>
            </a:r>
            <a:r>
              <a:rPr lang="cs-CZ" altLang="cs-CZ" sz="2400" dirty="0" smtClean="0"/>
              <a:t>Group (sektory ropa a plyn, média ve SVE a pražská burza)</a:t>
            </a:r>
            <a:endParaRPr lang="cs-CZ" altLang="cs-CZ" sz="2400" dirty="0"/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2011-2013 odd. obchodování s akciemi a Institucionální akciový prodej v ČS</a:t>
            </a:r>
            <a:endParaRPr lang="cs-CZ" altLang="cs-CZ" sz="2400" dirty="0"/>
          </a:p>
          <a:p>
            <a:pPr lvl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2013 – správce akciového fondu </a:t>
            </a:r>
            <a:r>
              <a:rPr lang="cs-CZ" altLang="cs-CZ" sz="2400" dirty="0" err="1" smtClean="0"/>
              <a:t>Sporotrend</a:t>
            </a:r>
            <a:r>
              <a:rPr lang="cs-CZ" altLang="cs-CZ" sz="2400" dirty="0" smtClean="0"/>
              <a:t> (zaměření na střední a východní Evropu)</a:t>
            </a:r>
            <a:endParaRPr lang="cs-CZ" altLang="cs-CZ" b="1" dirty="0" smtClean="0"/>
          </a:p>
        </p:txBody>
      </p:sp>
      <p:pic>
        <p:nvPicPr>
          <p:cNvPr id="8194" name="Picture 2" descr="C:\Users\cis62110\Desktop\Radim Kramule\Radim\Soukromé\Foto\Kramule_09_resized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4293096"/>
            <a:ext cx="1152128" cy="152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4736976" y="6381328"/>
            <a:ext cx="540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C1BAAE6-8BDA-45C7-A4EC-EFFEB2836A30}" type="slidenum">
              <a:rPr lang="cs-CZ" altLang="cs-CZ" sz="1200" smtClean="0"/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cs-CZ" altLang="cs-CZ" sz="1200" smtClean="0"/>
          </a:p>
        </p:txBody>
      </p:sp>
      <p:sp>
        <p:nvSpPr>
          <p:cNvPr id="10243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512471" y="6093296"/>
            <a:ext cx="29484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200" smtClean="0"/>
              <a:t>Dámský investiční klub</a:t>
            </a:r>
          </a:p>
        </p:txBody>
      </p:sp>
      <p:sp>
        <p:nvSpPr>
          <p:cNvPr id="10244" name="Zástupný symbol pro datum 6"/>
          <p:cNvSpPr>
            <a:spLocks noGrp="1"/>
          </p:cNvSpPr>
          <p:nvPr>
            <p:ph type="dt" sz="quarter" idx="12"/>
          </p:nvPr>
        </p:nvSpPr>
        <p:spPr>
          <a:xfrm>
            <a:off x="8299158" y="6381328"/>
            <a:ext cx="1152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77D87BC2-46D2-434B-B219-DF91FD5B8F00}" type="datetime4">
              <a:rPr lang="cs-CZ" altLang="cs-CZ" sz="1200" smtClean="0"/>
              <a:t>9. března 2016</a:t>
            </a:fld>
            <a:endParaRPr lang="cs-CZ" altLang="cs-CZ" sz="12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r>
              <a:rPr lang="cs-CZ" altLang="cs-CZ"/>
              <a:t>Právní upozornění</a:t>
            </a:r>
            <a:endParaRPr lang="cs-CZ" altLang="cs-CZ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496" y="1052736"/>
            <a:ext cx="90010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1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1400" smtClean="0"/>
              <a:t>Tento materiál slouží výhradně pro interní využití v rámci Erste AM nebo skupiny Erste Bank.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1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1400" smtClean="0"/>
              <a:t>Tento materiál slouží pouze pro poskytnutí doplňujících informací o podílových fondech obhospodařovaných Erste AM</a:t>
            </a:r>
          </a:p>
          <a:p>
            <a:pPr eaLnBrk="1" hangingPunct="1">
              <a:lnSpc>
                <a:spcPct val="90000"/>
              </a:lnSpc>
            </a:pPr>
            <a:endParaRPr lang="cs-CZ" altLang="cs-CZ" sz="1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1400" smtClean="0"/>
              <a:t>Základní informací o podílových fondech obhospodařovaných Erste AM jsou úplný statut a zjednodušený statut. Statuty fondů jsou v souladu s právními předpisy České republiky schvalovány regulátorem – Českou národní bankou a jejich aktuální verze jsou k dispozici v sídle Erste AM nebo na internetových stránkách </a:t>
            </a:r>
            <a:r>
              <a:rPr lang="cs-CZ" altLang="cs-CZ" sz="1400" smtClean="0">
                <a:hlinkClick r:id="rId3"/>
              </a:rPr>
              <a:t>www.erste-am.cz</a:t>
            </a:r>
            <a:r>
              <a:rPr lang="cs-CZ" altLang="cs-CZ" sz="14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400" smtClean="0"/>
              <a:t>Analýzy a závěry v tomto materiálu publikované jsou obecného charakteru a neberou v úvahu osobní potřeby jednotlivých investorů co se týče příjmů, finanční situace či sklonu k riziku. V žádném případě se nejedná o investiční doporučení. </a:t>
            </a:r>
          </a:p>
          <a:p>
            <a:pPr eaLnBrk="1" hangingPunct="1">
              <a:lnSpc>
                <a:spcPct val="90000"/>
              </a:lnSpc>
            </a:pPr>
            <a:endParaRPr lang="cs-CZ" altLang="cs-CZ" sz="1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1400" smtClean="0"/>
              <a:t>Pokud se v informačním materiálu hovoří o jakémkoli výnosu, je vždy třeba vycházet ze zásady, že minulé výnosy nejsou zárukou výnosů budoucích, že jakákoli investice v sobě zahrnuje riziko kolísání hodnoty a změny směnných kurzů a že návratnost původně investovaných prostředků ani výše případného zisku není v žádném případě zaručena. </a:t>
            </a:r>
          </a:p>
          <a:p>
            <a:pPr eaLnBrk="1" hangingPunct="1">
              <a:lnSpc>
                <a:spcPct val="90000"/>
              </a:lnSpc>
            </a:pPr>
            <a:endParaRPr lang="cs-CZ" altLang="cs-CZ" sz="1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1400" smtClean="0"/>
              <a:t>Erste AM podléhá dohledu České národní banky. Erste AM nemá větší než 5% podíl na žádném emitentovi investičních nástrojů, které jsou v portfoliích jí obhospodařovaných podílových fondů ani na žádné jiné právnické osobě.</a:t>
            </a:r>
          </a:p>
        </p:txBody>
      </p:sp>
    </p:spTree>
    <p:extLst>
      <p:ext uri="{BB962C8B-B14F-4D97-AF65-F5344CB8AC3E}">
        <p14:creationId xmlns:p14="http://schemas.microsoft.com/office/powerpoint/2010/main" val="6104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4736976" y="6381328"/>
            <a:ext cx="540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C1BAAE6-8BDA-45C7-A4EC-EFFEB2836A30}" type="slidenum">
              <a:rPr lang="cs-CZ" altLang="cs-CZ" sz="1200" smtClean="0"/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cs-CZ" altLang="cs-CZ" sz="1200" smtClean="0"/>
          </a:p>
        </p:txBody>
      </p:sp>
      <p:sp>
        <p:nvSpPr>
          <p:cNvPr id="10243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512471" y="6093296"/>
            <a:ext cx="29484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200" dirty="0" smtClean="0"/>
              <a:t>Dámský investiční klub</a:t>
            </a:r>
          </a:p>
        </p:txBody>
      </p:sp>
      <p:sp>
        <p:nvSpPr>
          <p:cNvPr id="10244" name="Zástupný symbol pro datum 6"/>
          <p:cNvSpPr>
            <a:spLocks noGrp="1"/>
          </p:cNvSpPr>
          <p:nvPr>
            <p:ph type="dt" sz="quarter" idx="12"/>
          </p:nvPr>
        </p:nvSpPr>
        <p:spPr>
          <a:xfrm>
            <a:off x="8299158" y="6381328"/>
            <a:ext cx="1152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40EA98D-3131-4DF1-AD60-F8CC07F70942}" type="datetime4">
              <a:rPr lang="cs-CZ" altLang="cs-CZ" sz="1200" smtClean="0"/>
              <a:t>9. března 2016</a:t>
            </a:fld>
            <a:endParaRPr lang="cs-CZ" altLang="cs-CZ" sz="1200" dirty="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66" y="116632"/>
            <a:ext cx="8915400" cy="993775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cs-CZ" altLang="cs-CZ" dirty="0" smtClean="0"/>
              <a:t>Život je krásný – investoři platí vládám zato, že jim půjčují (Evropa, </a:t>
            </a:r>
            <a:r>
              <a:rPr lang="cs-CZ" altLang="cs-CZ" dirty="0" err="1" smtClean="0"/>
              <a:t>Jap</a:t>
            </a:r>
            <a:r>
              <a:rPr lang="cs-CZ" altLang="cs-CZ" dirty="0" smtClean="0"/>
              <a:t> = kladné výnosy až 5Y+)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6081" y="4338064"/>
            <a:ext cx="12865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i="1" dirty="0">
                <a:latin typeface="Arial CE" pitchFamily="34" charset="0"/>
              </a:rPr>
              <a:t>Zdroj: </a:t>
            </a:r>
            <a:r>
              <a:rPr lang="cs-CZ" altLang="cs-CZ" sz="1000" i="1" dirty="0" err="1" smtClean="0">
                <a:latin typeface="Arial CE" pitchFamily="34" charset="0"/>
              </a:rPr>
              <a:t>Bloomberg</a:t>
            </a:r>
            <a:endParaRPr lang="cs-CZ" altLang="cs-CZ" sz="1000" i="1" dirty="0">
              <a:latin typeface="Arial CE" pitchFamily="34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06" y="1196751"/>
            <a:ext cx="4840814" cy="2355863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" y="1196751"/>
            <a:ext cx="462756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97" y="3613579"/>
            <a:ext cx="4834923" cy="23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56792"/>
            <a:ext cx="4464496" cy="308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4736976" y="6381328"/>
            <a:ext cx="540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C1BAAE6-8BDA-45C7-A4EC-EFFEB2836A30}" type="slidenum">
              <a:rPr lang="cs-CZ" altLang="cs-CZ" sz="1200" smtClean="0"/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cs-CZ" altLang="cs-CZ" sz="1200" smtClean="0"/>
          </a:p>
        </p:txBody>
      </p:sp>
      <p:sp>
        <p:nvSpPr>
          <p:cNvPr id="10243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512471" y="6093296"/>
            <a:ext cx="29484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200" dirty="0" smtClean="0"/>
              <a:t>Dámský investiční klub</a:t>
            </a:r>
          </a:p>
        </p:txBody>
      </p:sp>
      <p:sp>
        <p:nvSpPr>
          <p:cNvPr id="10244" name="Zástupný symbol pro datum 6"/>
          <p:cNvSpPr>
            <a:spLocks noGrp="1"/>
          </p:cNvSpPr>
          <p:nvPr>
            <p:ph type="dt" sz="quarter" idx="12"/>
          </p:nvPr>
        </p:nvSpPr>
        <p:spPr>
          <a:xfrm>
            <a:off x="8299158" y="6381328"/>
            <a:ext cx="1152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40EA98D-3131-4DF1-AD60-F8CC07F70942}" type="datetime4">
              <a:rPr lang="cs-CZ" altLang="cs-CZ" sz="1200" smtClean="0"/>
              <a:t>9. března 2016</a:t>
            </a:fld>
            <a:endParaRPr lang="cs-CZ" altLang="cs-CZ" sz="1200" dirty="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66" y="116632"/>
            <a:ext cx="8915400" cy="993775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cs-CZ" altLang="cs-CZ" dirty="0"/>
              <a:t>R</a:t>
            </a:r>
            <a:r>
              <a:rPr lang="cs-CZ" altLang="cs-CZ" dirty="0" smtClean="0"/>
              <a:t>ůst HDP a růst zadlužení jdou v ruku v ruce; po krizi ve 2008 zadlužení pokračuje v růstu, nejvíce u vlád = centrální banky dluh odkupují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45646" y="4676586"/>
            <a:ext cx="208707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i="1" dirty="0">
                <a:latin typeface="Arial CE" pitchFamily="34" charset="0"/>
              </a:rPr>
              <a:t>Zdroj: </a:t>
            </a:r>
            <a:r>
              <a:rPr lang="cs-CZ" altLang="cs-CZ" sz="1000" i="1" dirty="0" err="1" smtClean="0">
                <a:latin typeface="Arial CE" pitchFamily="34" charset="0"/>
              </a:rPr>
              <a:t>Bloomberg</a:t>
            </a:r>
            <a:r>
              <a:rPr lang="cs-CZ" altLang="cs-CZ" sz="1000" i="1" dirty="0" smtClean="0">
                <a:latin typeface="Arial CE" pitchFamily="34" charset="0"/>
              </a:rPr>
              <a:t>, Světová banka</a:t>
            </a:r>
            <a:endParaRPr lang="cs-CZ" altLang="cs-CZ" sz="1000" i="1" dirty="0">
              <a:latin typeface="Arial CE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097016" y="4688905"/>
            <a:ext cx="208707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i="1" dirty="0">
                <a:latin typeface="Arial CE" pitchFamily="34" charset="0"/>
              </a:rPr>
              <a:t>Zdroj: </a:t>
            </a:r>
            <a:r>
              <a:rPr lang="cs-CZ" altLang="cs-CZ" sz="1000" i="1" dirty="0" err="1" smtClean="0">
                <a:latin typeface="Arial CE" pitchFamily="34" charset="0"/>
              </a:rPr>
              <a:t>McKinsey</a:t>
            </a:r>
            <a:endParaRPr lang="cs-CZ" altLang="cs-CZ" sz="1000" i="1" dirty="0">
              <a:latin typeface="Arial CE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1556792"/>
            <a:ext cx="4562117" cy="309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ovéPole 10"/>
          <p:cNvSpPr txBox="1"/>
          <p:nvPr/>
        </p:nvSpPr>
        <p:spPr>
          <a:xfrm>
            <a:off x="6841190" y="4293096"/>
            <a:ext cx="685800" cy="2381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100" b="1" dirty="0"/>
              <a:t>269%</a:t>
            </a:r>
          </a:p>
        </p:txBody>
      </p:sp>
      <p:sp>
        <p:nvSpPr>
          <p:cNvPr id="23" name="TextovéPole 11"/>
          <p:cNvSpPr txBox="1"/>
          <p:nvPr/>
        </p:nvSpPr>
        <p:spPr>
          <a:xfrm>
            <a:off x="7833320" y="4293097"/>
            <a:ext cx="628650" cy="23812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100" b="1"/>
              <a:t>286%</a:t>
            </a:r>
          </a:p>
        </p:txBody>
      </p:sp>
      <p:sp>
        <p:nvSpPr>
          <p:cNvPr id="24" name="TextovéPole 10"/>
          <p:cNvSpPr txBox="1"/>
          <p:nvPr/>
        </p:nvSpPr>
        <p:spPr>
          <a:xfrm>
            <a:off x="5889104" y="4293095"/>
            <a:ext cx="685800" cy="2381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100" b="1"/>
              <a:t>246%</a:t>
            </a:r>
          </a:p>
        </p:txBody>
      </p:sp>
    </p:spTree>
    <p:extLst>
      <p:ext uri="{BB962C8B-B14F-4D97-AF65-F5344CB8AC3E}">
        <p14:creationId xmlns:p14="http://schemas.microsoft.com/office/powerpoint/2010/main" val="41846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4736976" y="6381328"/>
            <a:ext cx="540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C1BAAE6-8BDA-45C7-A4EC-EFFEB2836A30}" type="slidenum">
              <a:rPr lang="cs-CZ" altLang="cs-CZ" sz="1200" smtClean="0"/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cs-CZ" altLang="cs-CZ" sz="1200" smtClean="0"/>
          </a:p>
        </p:txBody>
      </p:sp>
      <p:sp>
        <p:nvSpPr>
          <p:cNvPr id="10243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512471" y="6093296"/>
            <a:ext cx="29484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200" smtClean="0"/>
              <a:t>Dámský investiční klub</a:t>
            </a:r>
          </a:p>
        </p:txBody>
      </p:sp>
      <p:sp>
        <p:nvSpPr>
          <p:cNvPr id="10244" name="Zástupný symbol pro datum 6"/>
          <p:cNvSpPr>
            <a:spLocks noGrp="1"/>
          </p:cNvSpPr>
          <p:nvPr>
            <p:ph type="dt" sz="quarter" idx="12"/>
          </p:nvPr>
        </p:nvSpPr>
        <p:spPr>
          <a:xfrm>
            <a:off x="8299158" y="6381328"/>
            <a:ext cx="1152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97C5EC4-E829-48E8-866E-DF5AC8B46E5A}" type="datetime4">
              <a:rPr lang="cs-CZ" altLang="cs-CZ" sz="1200" smtClean="0"/>
              <a:t>9. března 2016</a:t>
            </a:fld>
            <a:endParaRPr lang="cs-CZ" altLang="cs-CZ" sz="1200" dirty="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Autofit/>
          </a:bodyPr>
          <a:lstStyle/>
          <a:p>
            <a:r>
              <a:rPr lang="cs-CZ" altLang="cs-CZ" sz="2800" dirty="0"/>
              <a:t>Aktuální vývoj </a:t>
            </a:r>
            <a:r>
              <a:rPr lang="cs-CZ" altLang="cs-CZ" sz="2800" dirty="0" smtClean="0"/>
              <a:t>na akciových </a:t>
            </a:r>
            <a:r>
              <a:rPr lang="cs-CZ" altLang="cs-CZ" sz="2800" dirty="0"/>
              <a:t>trzích </a:t>
            </a:r>
            <a:r>
              <a:rPr lang="cs-CZ" altLang="cs-CZ" sz="2800" dirty="0" smtClean="0"/>
              <a:t>– mnoho indexů vstoupilo do medvědího trendu, tj. 20% pokles od vrcholu… </a:t>
            </a:r>
            <a:r>
              <a:rPr lang="cs-CZ" altLang="cs-CZ" sz="2800" dirty="0"/>
              <a:t>jenom korekce, nebo obrat v trendu?</a:t>
            </a:r>
            <a:endParaRPr lang="cs-CZ" altLang="cs-CZ" sz="2800" dirty="0" smtClean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84728" y="5778500"/>
            <a:ext cx="33241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200" i="1" dirty="0">
                <a:latin typeface="Arial CE" pitchFamily="34" charset="0"/>
              </a:rPr>
              <a:t>Zdroj: </a:t>
            </a:r>
            <a:r>
              <a:rPr lang="cs-CZ" altLang="cs-CZ" sz="1200" i="1" dirty="0" err="1" smtClean="0">
                <a:latin typeface="Arial CE" pitchFamily="34" charset="0"/>
              </a:rPr>
              <a:t>Bloomberg</a:t>
            </a:r>
            <a:r>
              <a:rPr lang="cs-CZ" altLang="cs-CZ" sz="1200" i="1" dirty="0" smtClean="0">
                <a:latin typeface="Arial CE" pitchFamily="34" charset="0"/>
              </a:rPr>
              <a:t>, EAM kalkulace</a:t>
            </a:r>
            <a:endParaRPr lang="cs-CZ" altLang="cs-CZ" sz="1200" i="1" dirty="0">
              <a:latin typeface="Arial CE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9" y="1452665"/>
            <a:ext cx="7128792" cy="432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4736976" y="6381328"/>
            <a:ext cx="540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C1BAAE6-8BDA-45C7-A4EC-EFFEB2836A30}" type="slidenum">
              <a:rPr lang="cs-CZ" altLang="cs-CZ" sz="1200" smtClean="0"/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cs-CZ" altLang="cs-CZ" sz="1200" smtClean="0"/>
          </a:p>
        </p:txBody>
      </p:sp>
      <p:sp>
        <p:nvSpPr>
          <p:cNvPr id="10243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512471" y="6093296"/>
            <a:ext cx="29484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200" smtClean="0"/>
              <a:t>Dámský investiční klub</a:t>
            </a:r>
          </a:p>
        </p:txBody>
      </p:sp>
      <p:sp>
        <p:nvSpPr>
          <p:cNvPr id="10244" name="Zástupný symbol pro datum 6"/>
          <p:cNvSpPr>
            <a:spLocks noGrp="1"/>
          </p:cNvSpPr>
          <p:nvPr>
            <p:ph type="dt" sz="quarter" idx="12"/>
          </p:nvPr>
        </p:nvSpPr>
        <p:spPr>
          <a:xfrm>
            <a:off x="8299158" y="6381328"/>
            <a:ext cx="1152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27EB9DB-056F-4F8B-8A5B-A9461E1DA9CC}" type="datetime4">
              <a:rPr lang="cs-CZ" altLang="cs-CZ" sz="1200" smtClean="0"/>
              <a:t>9. března 2016</a:t>
            </a:fld>
            <a:endParaRPr lang="cs-CZ" altLang="cs-CZ" sz="12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274639"/>
            <a:ext cx="9217024" cy="993775"/>
          </a:xfrm>
          <a:noFill/>
        </p:spPr>
        <p:txBody>
          <a:bodyPr lIns="92075" tIns="46038" rIns="92075" bIns="46038">
            <a:noAutofit/>
          </a:bodyPr>
          <a:lstStyle/>
          <a:p>
            <a:r>
              <a:rPr lang="cs-CZ"/>
              <a:t>Pokles přišel v citlivém období pro trhy, což propad </a:t>
            </a:r>
            <a:r>
              <a:rPr lang="cs-CZ" smtClean="0"/>
              <a:t>zvýraznilo</a:t>
            </a:r>
            <a:endParaRPr lang="cs-CZ" altLang="cs-CZ" smtClean="0"/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416496" y="2160000"/>
            <a:ext cx="4320000" cy="337513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Pokles ceny ropy – problém na straně poptávky?</a:t>
            </a:r>
            <a:endParaRPr lang="cs-CZ" sz="2000" dirty="0"/>
          </a:p>
          <a:p>
            <a:r>
              <a:rPr lang="cs-CZ" sz="2000" dirty="0" smtClean="0">
                <a:solidFill>
                  <a:srgbClr val="00497B"/>
                </a:solidFill>
              </a:rPr>
              <a:t>Pokles ceny ropy – expozice amerického finančního systému</a:t>
            </a:r>
            <a:endParaRPr lang="cs-CZ" sz="2000" dirty="0">
              <a:solidFill>
                <a:srgbClr val="00497B"/>
              </a:solidFill>
            </a:endParaRPr>
          </a:p>
          <a:p>
            <a:r>
              <a:rPr lang="cs-CZ" sz="2000" dirty="0" smtClean="0">
                <a:solidFill>
                  <a:srgbClr val="00497B"/>
                </a:solidFill>
              </a:rPr>
              <a:t>Transformace čínské ekonomiky – bude možná bez vstupu do recese?</a:t>
            </a:r>
          </a:p>
          <a:p>
            <a:r>
              <a:rPr lang="cs-CZ" sz="2000" dirty="0" smtClean="0"/>
              <a:t>Negativní úrokové sazby v Evropě – regulatorní požadavky na objem kapitálu evropských bank a negativní dopad na reinvestice pojišťoven</a:t>
            </a:r>
            <a:endParaRPr lang="cs-CZ" sz="2000" dirty="0">
              <a:solidFill>
                <a:srgbClr val="00497B"/>
              </a:solidFill>
            </a:endParaRP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5025008" y="2124000"/>
            <a:ext cx="4320000" cy="38884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00497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6575" indent="-179388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3763" indent="-177800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Malá hloubka trhu (likvidita),která byla v tomto období o 60 % nižší než 2-letý průměr a schopnost absorbovat šok tak byla snížena</a:t>
            </a:r>
          </a:p>
          <a:p>
            <a:r>
              <a:rPr lang="cs-CZ" sz="2000" dirty="0" smtClean="0"/>
              <a:t>Pozastaveny zpětné odkupy akcií před výsledkovou sezónou</a:t>
            </a:r>
          </a:p>
          <a:p>
            <a:r>
              <a:rPr lang="cs-CZ" sz="2000" dirty="0" smtClean="0"/>
              <a:t>Rostoucí podíl fundamentálně méně citlivých strategií a manažerů na objemu obchodů: </a:t>
            </a:r>
            <a:r>
              <a:rPr lang="cs-CZ" sz="2000" dirty="0" err="1" smtClean="0"/>
              <a:t>hedge</a:t>
            </a:r>
            <a:r>
              <a:rPr lang="cs-CZ" sz="2000" dirty="0" smtClean="0"/>
              <a:t> fondy, </a:t>
            </a:r>
            <a:r>
              <a:rPr lang="cs-CZ" sz="2000" dirty="0" err="1" smtClean="0"/>
              <a:t>momentum</a:t>
            </a:r>
            <a:r>
              <a:rPr lang="cs-CZ" sz="2000" dirty="0" smtClean="0"/>
              <a:t> strategie, cílování volatility a risk management strategie</a:t>
            </a:r>
            <a:endParaRPr lang="cs-CZ" sz="2000" dirty="0"/>
          </a:p>
        </p:txBody>
      </p:sp>
      <p:sp>
        <p:nvSpPr>
          <p:cNvPr id="10" name="Zástupný symbol pro text 2"/>
          <p:cNvSpPr>
            <a:spLocks noGrp="1"/>
          </p:cNvSpPr>
          <p:nvPr>
            <p:ph type="body" idx="1"/>
          </p:nvPr>
        </p:nvSpPr>
        <p:spPr>
          <a:xfrm>
            <a:off x="416496" y="1296000"/>
            <a:ext cx="4320000" cy="720000"/>
          </a:xfrm>
        </p:spPr>
        <p:txBody>
          <a:bodyPr>
            <a:normAutofit/>
          </a:bodyPr>
          <a:lstStyle/>
          <a:p>
            <a:r>
              <a:rPr lang="cs-CZ" u="sng" smtClean="0"/>
              <a:t>Zdroje nejistoty</a:t>
            </a:r>
            <a:endParaRPr lang="cs-CZ" u="sng" dirty="0"/>
          </a:p>
        </p:txBody>
      </p:sp>
      <p:sp>
        <p:nvSpPr>
          <p:cNvPr id="11" name="Zástupný symbol pro text 4"/>
          <p:cNvSpPr txBox="1">
            <a:spLocks/>
          </p:cNvSpPr>
          <p:nvPr/>
        </p:nvSpPr>
        <p:spPr>
          <a:xfrm>
            <a:off x="5025008" y="1268760"/>
            <a:ext cx="4392488" cy="7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00497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6575" indent="-179388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3763" indent="-177800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u="sng" smtClean="0"/>
              <a:t>Velká část propadu způsobena technickými faktory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4641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4736976" y="6381328"/>
            <a:ext cx="540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C1BAAE6-8BDA-45C7-A4EC-EFFEB2836A30}" type="slidenum">
              <a:rPr lang="cs-CZ" altLang="cs-CZ" sz="1200" smtClean="0"/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cs-CZ" altLang="cs-CZ" sz="1200" smtClean="0"/>
          </a:p>
        </p:txBody>
      </p:sp>
      <p:sp>
        <p:nvSpPr>
          <p:cNvPr id="10243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512471" y="6093296"/>
            <a:ext cx="29484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200" smtClean="0"/>
              <a:t>Dámský investiční klub</a:t>
            </a:r>
          </a:p>
        </p:txBody>
      </p:sp>
      <p:sp>
        <p:nvSpPr>
          <p:cNvPr id="10244" name="Zástupný symbol pro datum 6"/>
          <p:cNvSpPr>
            <a:spLocks noGrp="1"/>
          </p:cNvSpPr>
          <p:nvPr>
            <p:ph type="dt" sz="quarter" idx="12"/>
          </p:nvPr>
        </p:nvSpPr>
        <p:spPr>
          <a:xfrm>
            <a:off x="8299158" y="6381328"/>
            <a:ext cx="1152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A48F9D9-7F86-49C5-B6FC-CDC073B2F51A}" type="datetime4">
              <a:rPr lang="cs-CZ" altLang="cs-CZ" sz="1200" smtClean="0"/>
              <a:t>9. března 2016</a:t>
            </a:fld>
            <a:endParaRPr lang="cs-CZ" altLang="cs-CZ" sz="12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274639"/>
            <a:ext cx="9145016" cy="993775"/>
          </a:xfrm>
          <a:noFill/>
        </p:spPr>
        <p:txBody>
          <a:bodyPr lIns="92075" tIns="46038" rIns="92075" bIns="46038">
            <a:noAutofit/>
          </a:bodyPr>
          <a:lstStyle/>
          <a:p>
            <a:r>
              <a:rPr lang="cs-CZ" altLang="cs-CZ" dirty="0" smtClean="0"/>
              <a:t>Přehled ročních výkonností a korekcí v průběhu roku – mnoho kladných let s poklesy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0512" y="5769276"/>
            <a:ext cx="33241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200" i="1" dirty="0">
                <a:latin typeface="Arial CE" pitchFamily="34" charset="0"/>
              </a:rPr>
              <a:t>Zdroj: </a:t>
            </a:r>
            <a:r>
              <a:rPr lang="cs-CZ" altLang="cs-CZ" sz="1200" i="1" dirty="0" smtClean="0">
                <a:latin typeface="Arial CE" pitchFamily="34" charset="0"/>
              </a:rPr>
              <a:t>JP Morgan</a:t>
            </a:r>
            <a:endParaRPr lang="cs-CZ" altLang="cs-CZ" sz="1200" i="1" dirty="0">
              <a:latin typeface="Arial CE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310166"/>
            <a:ext cx="7992888" cy="445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9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4736976" y="6381328"/>
            <a:ext cx="540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C1BAAE6-8BDA-45C7-A4EC-EFFEB2836A30}" type="slidenum">
              <a:rPr lang="cs-CZ" altLang="cs-CZ" sz="1200" smtClean="0"/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cs-CZ" altLang="cs-CZ" sz="1200" smtClean="0"/>
          </a:p>
        </p:txBody>
      </p:sp>
      <p:sp>
        <p:nvSpPr>
          <p:cNvPr id="10243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512471" y="6093296"/>
            <a:ext cx="29484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200" smtClean="0"/>
              <a:t>Dámský investiční klub</a:t>
            </a:r>
          </a:p>
        </p:txBody>
      </p:sp>
      <p:sp>
        <p:nvSpPr>
          <p:cNvPr id="10244" name="Zástupný symbol pro datum 6"/>
          <p:cNvSpPr>
            <a:spLocks noGrp="1"/>
          </p:cNvSpPr>
          <p:nvPr>
            <p:ph type="dt" sz="quarter" idx="12"/>
          </p:nvPr>
        </p:nvSpPr>
        <p:spPr>
          <a:xfrm>
            <a:off x="8299158" y="6381328"/>
            <a:ext cx="1152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A29FEC1-5D74-41C7-BFCA-DA2109D8050E}" type="datetime4">
              <a:rPr lang="cs-CZ" altLang="cs-CZ" sz="1200" smtClean="0"/>
              <a:t>9. března 2016</a:t>
            </a:fld>
            <a:endParaRPr lang="cs-CZ" altLang="cs-CZ" sz="12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98369" y="188640"/>
            <a:ext cx="8915400" cy="993775"/>
          </a:xfrm>
          <a:noFill/>
        </p:spPr>
        <p:txBody>
          <a:bodyPr lIns="92075" tIns="46038" rIns="92075" bIns="46038">
            <a:noAutofit/>
          </a:bodyPr>
          <a:lstStyle/>
          <a:p>
            <a:r>
              <a:rPr lang="cs-CZ" altLang="cs-CZ" sz="2800" dirty="0" smtClean="0"/>
              <a:t>Aktuální ocenění akcií je v souladu s historickým průměrem – další vývoj akciových indexů ovlivní ziskovost firem (růst/pokles) a marko čísla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0512" y="5781841"/>
            <a:ext cx="33241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200" i="1" dirty="0">
                <a:latin typeface="Arial CE" pitchFamily="34" charset="0"/>
              </a:rPr>
              <a:t>Zdroj: </a:t>
            </a:r>
            <a:r>
              <a:rPr lang="cs-CZ" altLang="cs-CZ" sz="1200" i="1" dirty="0" err="1" smtClean="0">
                <a:latin typeface="Arial CE" pitchFamily="34" charset="0"/>
              </a:rPr>
              <a:t>Bloomberg</a:t>
            </a:r>
            <a:endParaRPr lang="cs-CZ" altLang="cs-CZ" sz="1200" i="1" dirty="0">
              <a:latin typeface="Arial CE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31" y="1313028"/>
            <a:ext cx="6469063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1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4736976" y="6381328"/>
            <a:ext cx="540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C1BAAE6-8BDA-45C7-A4EC-EFFEB2836A30}" type="slidenum">
              <a:rPr lang="cs-CZ" altLang="cs-CZ" sz="1200" smtClean="0"/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cs-CZ" altLang="cs-CZ" sz="1200" smtClean="0"/>
          </a:p>
        </p:txBody>
      </p:sp>
      <p:sp>
        <p:nvSpPr>
          <p:cNvPr id="10243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7185247" y="6093296"/>
            <a:ext cx="2275623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200" dirty="0" smtClean="0"/>
              <a:t>Dámský investiční klub</a:t>
            </a:r>
          </a:p>
        </p:txBody>
      </p:sp>
      <p:sp>
        <p:nvSpPr>
          <p:cNvPr id="10244" name="Zástupný symbol pro datum 6"/>
          <p:cNvSpPr>
            <a:spLocks noGrp="1"/>
          </p:cNvSpPr>
          <p:nvPr>
            <p:ph type="dt" sz="quarter" idx="12"/>
          </p:nvPr>
        </p:nvSpPr>
        <p:spPr>
          <a:xfrm>
            <a:off x="8299158" y="6381328"/>
            <a:ext cx="1152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27EB9DB-056F-4F8B-8A5B-A9461E1DA9CC}" type="datetime4">
              <a:rPr lang="cs-CZ" altLang="cs-CZ" sz="1200" smtClean="0"/>
              <a:t>9. března 2016</a:t>
            </a:fld>
            <a:endParaRPr lang="cs-CZ" altLang="cs-CZ" sz="12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274639"/>
            <a:ext cx="9217024" cy="993775"/>
          </a:xfrm>
          <a:noFill/>
        </p:spPr>
        <p:txBody>
          <a:bodyPr lIns="92075" tIns="46038" rIns="92075" bIns="46038">
            <a:noAutofit/>
          </a:bodyPr>
          <a:lstStyle/>
          <a:p>
            <a:r>
              <a:rPr lang="cs-CZ" sz="2800" dirty="0" smtClean="0"/>
              <a:t>Makro obrázek – předstihové indikátory nákupních manažerů již od 2015 ukazují na </a:t>
            </a:r>
            <a:r>
              <a:rPr lang="cs-CZ" sz="2800" dirty="0" smtClean="0">
                <a:solidFill>
                  <a:srgbClr val="FF0000"/>
                </a:solidFill>
              </a:rPr>
              <a:t>zpomalování </a:t>
            </a:r>
            <a:r>
              <a:rPr lang="cs-CZ" sz="2800" dirty="0" smtClean="0"/>
              <a:t>světově ekonomiky, hlavně Číny a USA (</a:t>
            </a:r>
            <a:r>
              <a:rPr lang="cs-CZ" sz="2800" dirty="0" smtClean="0">
                <a:solidFill>
                  <a:srgbClr val="FF0000"/>
                </a:solidFill>
              </a:rPr>
              <a:t>ne recesi</a:t>
            </a:r>
            <a:r>
              <a:rPr lang="cs-CZ" sz="2800" dirty="0" smtClean="0"/>
              <a:t>)</a:t>
            </a:r>
            <a:endParaRPr lang="cs-CZ" altLang="cs-CZ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501" y="1476138"/>
            <a:ext cx="3043374" cy="256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39" y="1470008"/>
            <a:ext cx="3176588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501" y="4149080"/>
            <a:ext cx="3041306" cy="245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470008"/>
            <a:ext cx="3211336" cy="258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2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4736976" y="6381328"/>
            <a:ext cx="540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C1BAAE6-8BDA-45C7-A4EC-EFFEB2836A30}" type="slidenum">
              <a:rPr lang="cs-CZ" altLang="cs-CZ" sz="1200" smtClean="0"/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cs-CZ" altLang="cs-CZ" sz="1200" smtClean="0"/>
          </a:p>
        </p:txBody>
      </p:sp>
      <p:sp>
        <p:nvSpPr>
          <p:cNvPr id="10243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512471" y="6093296"/>
            <a:ext cx="29484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200" smtClean="0"/>
              <a:t>Dámský investiční klub</a:t>
            </a:r>
          </a:p>
        </p:txBody>
      </p:sp>
      <p:sp>
        <p:nvSpPr>
          <p:cNvPr id="10244" name="Zástupný symbol pro datum 6"/>
          <p:cNvSpPr>
            <a:spLocks noGrp="1"/>
          </p:cNvSpPr>
          <p:nvPr>
            <p:ph type="dt" sz="quarter" idx="12"/>
          </p:nvPr>
        </p:nvSpPr>
        <p:spPr>
          <a:xfrm>
            <a:off x="8299158" y="6381328"/>
            <a:ext cx="1152000" cy="2700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A29FEC1-5D74-41C7-BFCA-DA2109D8050E}" type="datetime4">
              <a:rPr lang="cs-CZ" altLang="cs-CZ" sz="1200" smtClean="0"/>
              <a:t>9. března 2016</a:t>
            </a:fld>
            <a:endParaRPr lang="cs-CZ" altLang="cs-CZ" sz="12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98369" y="188640"/>
            <a:ext cx="8915400" cy="993775"/>
          </a:xfrm>
          <a:noFill/>
        </p:spPr>
        <p:txBody>
          <a:bodyPr lIns="92075" tIns="46038" rIns="92075" bIns="46038">
            <a:noAutofit/>
          </a:bodyPr>
          <a:lstStyle/>
          <a:p>
            <a:r>
              <a:rPr lang="cs-CZ" altLang="cs-CZ" dirty="0" smtClean="0"/>
              <a:t>Globální recese? Pokračování výprodejů ve 2016 ? </a:t>
            </a:r>
            <a:r>
              <a:rPr lang="cs-CZ" altLang="cs-CZ" dirty="0" err="1" smtClean="0"/>
              <a:t>vs</a:t>
            </a:r>
            <a:r>
              <a:rPr lang="cs-CZ" altLang="cs-CZ" dirty="0" smtClean="0"/>
              <a:t> pohled na SP500/globální index od začátku 20. století…krize přijdou vždy, ALE..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0512" y="5781841"/>
            <a:ext cx="33241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200" i="1" dirty="0">
                <a:latin typeface="Arial CE" pitchFamily="34" charset="0"/>
              </a:rPr>
              <a:t>Zdroj: </a:t>
            </a:r>
            <a:r>
              <a:rPr lang="cs-CZ" altLang="cs-CZ" sz="1200" i="1" dirty="0" err="1" smtClean="0">
                <a:latin typeface="Arial CE" pitchFamily="34" charset="0"/>
              </a:rPr>
              <a:t>Bloomberg</a:t>
            </a:r>
            <a:endParaRPr lang="cs-CZ" altLang="cs-CZ" sz="1200" i="1" dirty="0">
              <a:latin typeface="Arial CE" pitchFamily="34" charset="0"/>
            </a:endParaRPr>
          </a:p>
        </p:txBody>
      </p:sp>
      <p:sp>
        <p:nvSpPr>
          <p:cNvPr id="14" name="Zástupný symbol pro text 2"/>
          <p:cNvSpPr>
            <a:spLocks noGrp="1"/>
          </p:cNvSpPr>
          <p:nvPr>
            <p:ph type="body" idx="1"/>
          </p:nvPr>
        </p:nvSpPr>
        <p:spPr>
          <a:xfrm>
            <a:off x="6360736" y="1559694"/>
            <a:ext cx="3527912" cy="4418398"/>
          </a:xfrm>
        </p:spPr>
        <p:txBody>
          <a:bodyPr>
            <a:normAutofit fontScale="92500" lnSpcReduction="20000"/>
          </a:bodyPr>
          <a:lstStyle/>
          <a:p>
            <a:r>
              <a:rPr lang="cs-CZ" u="sng" dirty="0" smtClean="0"/>
              <a:t>Index SP500 má nejdelší historická data, za posledních 88 let rostl složeným </a:t>
            </a:r>
            <a:r>
              <a:rPr lang="cs-CZ" b="1" u="sng" dirty="0" smtClean="0">
                <a:solidFill>
                  <a:srgbClr val="FF0000"/>
                </a:solidFill>
              </a:rPr>
              <a:t>tempem 5,5% ročně</a:t>
            </a:r>
            <a:r>
              <a:rPr lang="cs-CZ" u="sng" dirty="0" smtClean="0"/>
              <a:t>, včetně krize v letech 1930, ropné krize 1970+, internetové krize ve 2001 a velké finanční krize ve 2008. Index světových akcií od 1969 </a:t>
            </a:r>
            <a:r>
              <a:rPr lang="cs-CZ" b="1" u="sng" dirty="0" smtClean="0">
                <a:solidFill>
                  <a:srgbClr val="FF0000"/>
                </a:solidFill>
              </a:rPr>
              <a:t>rostl 6,3% ročně</a:t>
            </a:r>
            <a:r>
              <a:rPr lang="cs-CZ" u="sng" dirty="0" smtClean="0"/>
              <a:t>.</a:t>
            </a:r>
          </a:p>
          <a:p>
            <a:endParaRPr lang="cs-CZ" u="sng" dirty="0" smtClean="0"/>
          </a:p>
          <a:p>
            <a:r>
              <a:rPr lang="cs-CZ" u="sng" dirty="0" smtClean="0"/>
              <a:t>Vložených 1000Kč přinese v průměru každých deset let 781 a 842Kč respektive + dividendy ca 200Kč (2%).</a:t>
            </a:r>
            <a:endParaRPr lang="cs-CZ" u="sng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8" y="1531858"/>
            <a:ext cx="5675313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1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M_Presentation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EAM_Presentation_master</Template>
  <TotalTime>17536</TotalTime>
  <Words>1279</Words>
  <Application>Microsoft Office PowerPoint</Application>
  <PresentationFormat>A4 (210 x 297 mm)</PresentationFormat>
  <Paragraphs>191</Paragraphs>
  <Slides>18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EAM_Presentation_master</vt:lpstr>
      <vt:lpstr>Život je krásný a co investování?  EAM Česká republika</vt:lpstr>
      <vt:lpstr>Život je krásný – investoři platí vládám zato, že jim půjčují (Evropa, Jap = kladné výnosy až 5Y+)</vt:lpstr>
      <vt:lpstr>Růst HDP a růst zadlužení jdou v ruku v ruce; po krizi ve 2008 zadlužení pokračuje v růstu, nejvíce u vlád = centrální banky dluh odkupují</vt:lpstr>
      <vt:lpstr>Aktuální vývoj na akciových trzích – mnoho indexů vstoupilo do medvědího trendu, tj. 20% pokles od vrcholu… jenom korekce, nebo obrat v trendu?</vt:lpstr>
      <vt:lpstr>Pokles přišel v citlivém období pro trhy, což propad zvýraznilo</vt:lpstr>
      <vt:lpstr>Přehled ročních výkonností a korekcí v průběhu roku – mnoho kladných let s poklesy</vt:lpstr>
      <vt:lpstr>Aktuální ocenění akcií je v souladu s historickým průměrem – další vývoj akciových indexů ovlivní ziskovost firem (růst/pokles) a marko čísla</vt:lpstr>
      <vt:lpstr>Makro obrázek – předstihové indikátory nákupních manažerů již od 2015 ukazují na zpomalování světově ekonomiky, hlavně Číny a USA (ne recesi)</vt:lpstr>
      <vt:lpstr>Globální recese? Pokračování výprodejů ve 2016 ? vs pohled na SP500/globální index od začátku 20. století…krize přijdou vždy, ALE..</vt:lpstr>
      <vt:lpstr>Efekt pravidelného investování</vt:lpstr>
      <vt:lpstr>Jak jsou na tom s investicemi bohatí a střadatelé vyspělých zemí?</vt:lpstr>
      <vt:lpstr>Forbes 400 - odpověď</vt:lpstr>
      <vt:lpstr>Shrnutí hlavních poselství </vt:lpstr>
      <vt:lpstr>Žena 40let samoživitelka, dítě 9let, měsíční úspora 4-5tis (zaměstnavatel přispěje 1tis)</vt:lpstr>
      <vt:lpstr>Sporotrend – investice primárně v ČR, Maďarsku, Polsku, Rusku a Turecku, 18 let historie značně volatilní</vt:lpstr>
      <vt:lpstr>Děkuji Vám!</vt:lpstr>
      <vt:lpstr>Profil manažera</vt:lpstr>
      <vt:lpstr>Právní upozornění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Havrdová Dana</dc:creator>
  <cp:lastModifiedBy>Kramule Radim</cp:lastModifiedBy>
  <cp:revision>164</cp:revision>
  <cp:lastPrinted>2016-03-09T14:36:29Z</cp:lastPrinted>
  <dcterms:created xsi:type="dcterms:W3CDTF">2015-09-29T06:27:26Z</dcterms:created>
  <dcterms:modified xsi:type="dcterms:W3CDTF">2016-03-09T14:46:33Z</dcterms:modified>
</cp:coreProperties>
</file>